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3" r:id="rId4"/>
    <p:sldMasterId id="2147483684" r:id="rId5"/>
  </p:sldMasterIdLst>
  <p:notesMasterIdLst>
    <p:notesMasterId r:id="rId69"/>
  </p:notesMasterIdLst>
  <p:sldIdLst>
    <p:sldId id="390" r:id="rId6"/>
    <p:sldId id="391" r:id="rId7"/>
    <p:sldId id="394" r:id="rId8"/>
    <p:sldId id="412" r:id="rId9"/>
    <p:sldId id="392" r:id="rId10"/>
    <p:sldId id="413" r:id="rId11"/>
    <p:sldId id="478" r:id="rId12"/>
    <p:sldId id="543" r:id="rId13"/>
    <p:sldId id="544" r:id="rId14"/>
    <p:sldId id="475" r:id="rId15"/>
    <p:sldId id="476" r:id="rId16"/>
    <p:sldId id="491" r:id="rId17"/>
    <p:sldId id="526" r:id="rId18"/>
    <p:sldId id="552" r:id="rId19"/>
    <p:sldId id="547" r:id="rId20"/>
    <p:sldId id="688" r:id="rId21"/>
    <p:sldId id="689" r:id="rId22"/>
    <p:sldId id="690" r:id="rId23"/>
    <p:sldId id="553" r:id="rId24"/>
    <p:sldId id="484" r:id="rId25"/>
    <p:sldId id="691" r:id="rId26"/>
    <p:sldId id="488" r:id="rId27"/>
    <p:sldId id="692" r:id="rId28"/>
    <p:sldId id="546" r:id="rId29"/>
    <p:sldId id="548" r:id="rId30"/>
    <p:sldId id="486" r:id="rId31"/>
    <p:sldId id="489" r:id="rId32"/>
    <p:sldId id="693" r:id="rId33"/>
    <p:sldId id="485" r:id="rId34"/>
    <p:sldId id="472" r:id="rId35"/>
    <p:sldId id="474" r:id="rId36"/>
    <p:sldId id="479" r:id="rId37"/>
    <p:sldId id="473" r:id="rId38"/>
    <p:sldId id="681" r:id="rId39"/>
    <p:sldId id="683" r:id="rId40"/>
    <p:sldId id="682" r:id="rId41"/>
    <p:sldId id="684" r:id="rId42"/>
    <p:sldId id="685" r:id="rId43"/>
    <p:sldId id="477" r:id="rId44"/>
    <p:sldId id="549" r:id="rId45"/>
    <p:sldId id="550" r:id="rId46"/>
    <p:sldId id="686" r:id="rId47"/>
    <p:sldId id="551" r:id="rId48"/>
    <p:sldId id="539" r:id="rId49"/>
    <p:sldId id="695" r:id="rId50"/>
    <p:sldId id="694" r:id="rId51"/>
    <p:sldId id="538" r:id="rId52"/>
    <p:sldId id="529" r:id="rId53"/>
    <p:sldId id="540" r:id="rId54"/>
    <p:sldId id="524" r:id="rId55"/>
    <p:sldId id="332" r:id="rId56"/>
    <p:sldId id="545" r:id="rId57"/>
    <p:sldId id="490" r:id="rId58"/>
    <p:sldId id="497" r:id="rId59"/>
    <p:sldId id="554" r:id="rId60"/>
    <p:sldId id="687" r:id="rId61"/>
    <p:sldId id="395" r:id="rId62"/>
    <p:sldId id="677" r:id="rId63"/>
    <p:sldId id="678" r:id="rId64"/>
    <p:sldId id="679" r:id="rId65"/>
    <p:sldId id="680" r:id="rId66"/>
    <p:sldId id="471" r:id="rId67"/>
    <p:sldId id="396" r:id="rId68"/>
  </p:sldIdLst>
  <p:sldSz cx="12193588"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Clarke" initials="DC" lastIdx="12" clrIdx="0">
    <p:extLst>
      <p:ext uri="{19B8F6BF-5375-455C-9EA6-DF929625EA0E}">
        <p15:presenceInfo xmlns:p15="http://schemas.microsoft.com/office/powerpoint/2012/main" userId="S::dave.clarke@synaptica.com::589fb9fa-353b-4a30-9581-f9bf1373a3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B"/>
    <a:srgbClr val="0544E6"/>
    <a:srgbClr val="0C72A8"/>
    <a:srgbClr val="5273C4"/>
    <a:srgbClr val="1B49BF"/>
    <a:srgbClr val="4475F2"/>
    <a:srgbClr val="063ECC"/>
    <a:srgbClr val="3D66CC"/>
    <a:srgbClr val="3758AB"/>
    <a:srgbClr val="597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49"/>
    <p:restoredTop sz="96966"/>
  </p:normalViewPr>
  <p:slideViewPr>
    <p:cSldViewPr snapToGrid="0">
      <p:cViewPr>
        <p:scale>
          <a:sx n="95" d="100"/>
          <a:sy n="95" d="100"/>
        </p:scale>
        <p:origin x="504" y="67"/>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E3E178-419A-4292-B6F5-C251965D9873}" type="doc">
      <dgm:prSet loTypeId="urn:microsoft.com/office/officeart/2005/8/layout/venn3" loCatId="relationship" qsTypeId="urn:microsoft.com/office/officeart/2005/8/quickstyle/simple1" qsCatId="simple" csTypeId="urn:microsoft.com/office/officeart/2005/8/colors/accent5_2" csCatId="accent5" phldr="1"/>
      <dgm:spPr/>
      <dgm:t>
        <a:bodyPr/>
        <a:lstStyle/>
        <a:p>
          <a:endParaRPr lang="en-US"/>
        </a:p>
      </dgm:t>
    </dgm:pt>
    <dgm:pt modelId="{13E65F5D-489F-4257-B263-DFA6749F2699}">
      <dgm:prSet phldrT="[Text]" phldr="0" custT="1"/>
      <dgm:spPr/>
      <dgm:t>
        <a:bodyPr/>
        <a:lstStyle/>
        <a:p>
          <a:pPr algn="l" rtl="0"/>
          <a:r>
            <a:rPr lang="en-US" sz="1800" i="1">
              <a:solidFill>
                <a:schemeClr val="bg2"/>
              </a:solidFill>
              <a:latin typeface="Roboto"/>
            </a:rPr>
            <a:t>Inside Organization</a:t>
          </a:r>
        </a:p>
      </dgm:t>
    </dgm:pt>
    <dgm:pt modelId="{70AAA8D5-0551-4139-AB1F-CFF751A1E49B}" type="parTrans" cxnId="{53C8C65E-4F70-4570-B1BF-6723027EE382}">
      <dgm:prSet/>
      <dgm:spPr/>
      <dgm:t>
        <a:bodyPr/>
        <a:lstStyle/>
        <a:p>
          <a:endParaRPr lang="en-US"/>
        </a:p>
      </dgm:t>
    </dgm:pt>
    <dgm:pt modelId="{168A7F04-6C76-49A7-8FA3-6FDC248725E1}" type="sibTrans" cxnId="{53C8C65E-4F70-4570-B1BF-6723027EE382}">
      <dgm:prSet/>
      <dgm:spPr/>
      <dgm:t>
        <a:bodyPr/>
        <a:lstStyle/>
        <a:p>
          <a:endParaRPr lang="en-US"/>
        </a:p>
      </dgm:t>
    </dgm:pt>
    <dgm:pt modelId="{1D1F4B62-9D4B-4BFD-B60A-6BAE221B737C}">
      <dgm:prSet phldrT="[Text]" phldr="0" custT="1"/>
      <dgm:spPr/>
      <dgm:t>
        <a:bodyPr/>
        <a:lstStyle/>
        <a:p>
          <a:pPr algn="r" rtl="0"/>
          <a:r>
            <a:rPr lang="en-US" sz="1800" i="1">
              <a:solidFill>
                <a:schemeClr val="bg2"/>
              </a:solidFill>
              <a:latin typeface="Roboto"/>
            </a:rPr>
            <a:t>Outside Organization</a:t>
          </a:r>
        </a:p>
      </dgm:t>
    </dgm:pt>
    <dgm:pt modelId="{7F16385D-A922-4692-B063-E4EB05D8D474}" type="parTrans" cxnId="{76B33CA0-0CEE-4C0F-8761-EF4B13BAC48A}">
      <dgm:prSet/>
      <dgm:spPr/>
      <dgm:t>
        <a:bodyPr/>
        <a:lstStyle/>
        <a:p>
          <a:endParaRPr lang="en-US"/>
        </a:p>
      </dgm:t>
    </dgm:pt>
    <dgm:pt modelId="{C20B27A9-6E38-4C10-B74E-5C6A9870C121}" type="sibTrans" cxnId="{76B33CA0-0CEE-4C0F-8761-EF4B13BAC48A}">
      <dgm:prSet/>
      <dgm:spPr/>
      <dgm:t>
        <a:bodyPr/>
        <a:lstStyle/>
        <a:p>
          <a:endParaRPr lang="en-US"/>
        </a:p>
      </dgm:t>
    </dgm:pt>
    <dgm:pt modelId="{4FE9B0DC-8EA5-4C30-8605-2800851F2371}" type="pres">
      <dgm:prSet presAssocID="{52E3E178-419A-4292-B6F5-C251965D9873}" presName="Name0" presStyleCnt="0">
        <dgm:presLayoutVars>
          <dgm:dir/>
          <dgm:resizeHandles val="exact"/>
        </dgm:presLayoutVars>
      </dgm:prSet>
      <dgm:spPr/>
    </dgm:pt>
    <dgm:pt modelId="{8A33B485-3EA7-4364-88E3-96367D16DEE8}" type="pres">
      <dgm:prSet presAssocID="{13E65F5D-489F-4257-B263-DFA6749F2699}" presName="Name5" presStyleLbl="vennNode1" presStyleIdx="0" presStyleCnt="2">
        <dgm:presLayoutVars>
          <dgm:bulletEnabled val="1"/>
        </dgm:presLayoutVars>
      </dgm:prSet>
      <dgm:spPr/>
    </dgm:pt>
    <dgm:pt modelId="{92AD6E53-0257-4802-8165-595998E5B6F8}" type="pres">
      <dgm:prSet presAssocID="{168A7F04-6C76-49A7-8FA3-6FDC248725E1}" presName="space" presStyleCnt="0"/>
      <dgm:spPr/>
    </dgm:pt>
    <dgm:pt modelId="{FC82E99F-8A19-45FE-AE3A-7BF76E0E8DC4}" type="pres">
      <dgm:prSet presAssocID="{1D1F4B62-9D4B-4BFD-B60A-6BAE221B737C}" presName="Name5" presStyleLbl="vennNode1" presStyleIdx="1" presStyleCnt="2">
        <dgm:presLayoutVars>
          <dgm:bulletEnabled val="1"/>
        </dgm:presLayoutVars>
      </dgm:prSet>
      <dgm:spPr/>
    </dgm:pt>
  </dgm:ptLst>
  <dgm:cxnLst>
    <dgm:cxn modelId="{E37DB804-3C26-4420-9A4B-45D2C55A050D}" type="presOf" srcId="{52E3E178-419A-4292-B6F5-C251965D9873}" destId="{4FE9B0DC-8EA5-4C30-8605-2800851F2371}" srcOrd="0" destOrd="0" presId="urn:microsoft.com/office/officeart/2005/8/layout/venn3"/>
    <dgm:cxn modelId="{439E242C-FC29-4763-9E1F-88F4A26E664B}" type="presOf" srcId="{1D1F4B62-9D4B-4BFD-B60A-6BAE221B737C}" destId="{FC82E99F-8A19-45FE-AE3A-7BF76E0E8DC4}" srcOrd="0" destOrd="0" presId="urn:microsoft.com/office/officeart/2005/8/layout/venn3"/>
    <dgm:cxn modelId="{5649B85D-25AB-4321-BF29-9B708B4A6494}" type="presOf" srcId="{13E65F5D-489F-4257-B263-DFA6749F2699}" destId="{8A33B485-3EA7-4364-88E3-96367D16DEE8}" srcOrd="0" destOrd="0" presId="urn:microsoft.com/office/officeart/2005/8/layout/venn3"/>
    <dgm:cxn modelId="{53C8C65E-4F70-4570-B1BF-6723027EE382}" srcId="{52E3E178-419A-4292-B6F5-C251965D9873}" destId="{13E65F5D-489F-4257-B263-DFA6749F2699}" srcOrd="0" destOrd="0" parTransId="{70AAA8D5-0551-4139-AB1F-CFF751A1E49B}" sibTransId="{168A7F04-6C76-49A7-8FA3-6FDC248725E1}"/>
    <dgm:cxn modelId="{76B33CA0-0CEE-4C0F-8761-EF4B13BAC48A}" srcId="{52E3E178-419A-4292-B6F5-C251965D9873}" destId="{1D1F4B62-9D4B-4BFD-B60A-6BAE221B737C}" srcOrd="1" destOrd="0" parTransId="{7F16385D-A922-4692-B063-E4EB05D8D474}" sibTransId="{C20B27A9-6E38-4C10-B74E-5C6A9870C121}"/>
    <dgm:cxn modelId="{864054A3-7922-4CC0-AE79-7FB966391261}" type="presParOf" srcId="{4FE9B0DC-8EA5-4C30-8605-2800851F2371}" destId="{8A33B485-3EA7-4364-88E3-96367D16DEE8}" srcOrd="0" destOrd="0" presId="urn:microsoft.com/office/officeart/2005/8/layout/venn3"/>
    <dgm:cxn modelId="{BEBCBE30-6E57-4E65-A1CA-2E4078AFB18D}" type="presParOf" srcId="{4FE9B0DC-8EA5-4C30-8605-2800851F2371}" destId="{92AD6E53-0257-4802-8165-595998E5B6F8}" srcOrd="1" destOrd="0" presId="urn:microsoft.com/office/officeart/2005/8/layout/venn3"/>
    <dgm:cxn modelId="{4A5D5D97-7C30-469B-8BCA-C2431EDC1EBD}" type="presParOf" srcId="{4FE9B0DC-8EA5-4C30-8605-2800851F2371}" destId="{FC82E99F-8A19-45FE-AE3A-7BF76E0E8DC4}"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3B485-3EA7-4364-88E3-96367D16DEE8}">
      <dsp:nvSpPr>
        <dsp:cNvPr id="0" name=""/>
        <dsp:cNvSpPr/>
      </dsp:nvSpPr>
      <dsp:spPr>
        <a:xfrm>
          <a:off x="2884635" y="452"/>
          <a:ext cx="5759815" cy="5759815"/>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16982" tIns="22860" rIns="316982" bIns="22860" numCol="1" spcCol="1270" anchor="ctr" anchorCtr="0">
          <a:noAutofit/>
        </a:bodyPr>
        <a:lstStyle/>
        <a:p>
          <a:pPr marL="0" lvl="0" indent="0" algn="l" defTabSz="800100" rtl="0">
            <a:lnSpc>
              <a:spcPct val="90000"/>
            </a:lnSpc>
            <a:spcBef>
              <a:spcPct val="0"/>
            </a:spcBef>
            <a:spcAft>
              <a:spcPct val="35000"/>
            </a:spcAft>
            <a:buNone/>
          </a:pPr>
          <a:r>
            <a:rPr lang="en-US" sz="1800" i="1" kern="1200">
              <a:solidFill>
                <a:schemeClr val="bg2"/>
              </a:solidFill>
              <a:latin typeface="Roboto"/>
            </a:rPr>
            <a:t>Inside Organization</a:t>
          </a:r>
        </a:p>
      </dsp:txBody>
      <dsp:txXfrm>
        <a:off x="3728140" y="843957"/>
        <a:ext cx="4072805" cy="4072805"/>
      </dsp:txXfrm>
    </dsp:sp>
    <dsp:sp modelId="{FC82E99F-8A19-45FE-AE3A-7BF76E0E8DC4}">
      <dsp:nvSpPr>
        <dsp:cNvPr id="0" name=""/>
        <dsp:cNvSpPr/>
      </dsp:nvSpPr>
      <dsp:spPr>
        <a:xfrm>
          <a:off x="7492488" y="452"/>
          <a:ext cx="5759815" cy="5759815"/>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16982" tIns="22860" rIns="316982" bIns="22860" numCol="1" spcCol="1270" anchor="ctr" anchorCtr="0">
          <a:noAutofit/>
        </a:bodyPr>
        <a:lstStyle/>
        <a:p>
          <a:pPr marL="0" lvl="0" indent="0" algn="r" defTabSz="800100" rtl="0">
            <a:lnSpc>
              <a:spcPct val="90000"/>
            </a:lnSpc>
            <a:spcBef>
              <a:spcPct val="0"/>
            </a:spcBef>
            <a:spcAft>
              <a:spcPct val="35000"/>
            </a:spcAft>
            <a:buNone/>
          </a:pPr>
          <a:r>
            <a:rPr lang="en-US" sz="1800" i="1" kern="1200">
              <a:solidFill>
                <a:schemeClr val="bg2"/>
              </a:solidFill>
              <a:latin typeface="Roboto"/>
            </a:rPr>
            <a:t>Outside Organization</a:t>
          </a:r>
        </a:p>
      </dsp:txBody>
      <dsp:txXfrm>
        <a:off x="8335993" y="843957"/>
        <a:ext cx="4072805" cy="407280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1963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496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2655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8556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050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0863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75169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5970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8999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790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079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309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2534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2682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3237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9191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2906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266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0402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163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5950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305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3565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5905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0102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2320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semantic viewpoint –</a:t>
            </a:r>
          </a:p>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 – and by semantic, I mean KOS and Knowledge Graphs that are represented in RDF –</a:t>
            </a:r>
          </a:p>
          <a:p>
            <a:endParaRPr lang="en-US"/>
          </a:p>
          <a:p>
            <a:r>
              <a:rPr lang="en-US"/>
              <a:t>Ontologies and taxonomies are not things separated by complexity.</a:t>
            </a:r>
          </a:p>
          <a:p>
            <a:endParaRPr lang="en-US"/>
          </a:p>
          <a:p>
            <a:r>
              <a:rPr lang="en-US"/>
              <a:t>Rather, they are integral components.</a:t>
            </a:r>
          </a:p>
          <a:p>
            <a:endParaRPr lang="en-US"/>
          </a:p>
          <a:p>
            <a:r>
              <a:rPr lang="en-US"/>
              <a:t>An Ontology is made up of two parts: a semantic schema and a taxonomy.</a:t>
            </a:r>
          </a:p>
          <a:p>
            <a:endParaRPr lang="en-US"/>
          </a:p>
          <a:p>
            <a:r>
              <a:rPr lang="en-US"/>
              <a:t>The schema contains all the class types and property and relationship types. Think of it as the logical data model of the KOS.</a:t>
            </a:r>
          </a:p>
          <a:p>
            <a:endParaRPr lang="en-US"/>
          </a:p>
          <a:p>
            <a:r>
              <a:rPr lang="en-US"/>
              <a:t>The Taxonomy is the set of specific concepts, classes and named individuals that populate the KOS, and are defined by the schema.</a:t>
            </a:r>
          </a:p>
          <a:p>
            <a:endParaRPr lang="en-US"/>
          </a:p>
          <a:p>
            <a:r>
              <a:rPr lang="en-US"/>
              <a:t>By selecting class, property and relationship types from open data resources like SKOS, OWL, Dublin Core, and PROV, </a:t>
            </a:r>
          </a:p>
          <a:p>
            <a:endParaRPr lang="en-US"/>
          </a:p>
          <a:p>
            <a:r>
              <a:rPr lang="en-US"/>
              <a:t>We can quickly design a semantic schema for any kind of KOS, from the simplest glossary to the most complex ontology.</a:t>
            </a:r>
          </a:p>
        </p:txBody>
      </p:sp>
    </p:spTree>
    <p:extLst>
      <p:ext uri="{BB962C8B-B14F-4D97-AF65-F5344CB8AC3E}">
        <p14:creationId xmlns:p14="http://schemas.microsoft.com/office/powerpoint/2010/main" val="1552976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7257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0192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942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5477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5738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7290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0167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0701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1849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6513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7095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5989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4778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3821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6214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165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a simple SKOS-based KOS is actually an ontology comprising a schema and a taxonomy.</a:t>
            </a:r>
          </a:p>
          <a:p>
            <a:endParaRPr lang="en-US"/>
          </a:p>
          <a:p>
            <a:r>
              <a:rPr lang="en-US"/>
              <a:t>Which may leave you wondering when to call a KOS a taxonomy or an ontology.</a:t>
            </a:r>
          </a:p>
          <a:p>
            <a:endParaRPr lang="en-US"/>
          </a:p>
          <a:p>
            <a:r>
              <a:rPr lang="en-US"/>
              <a:t>The simplest answer lies in how you build hierarchies. If you build strict class-subclass inference-bearing hierarchies with OWL, then your KOS will typically be referred to as an Ontology. </a:t>
            </a:r>
          </a:p>
          <a:p>
            <a:endParaRPr lang="en-US"/>
          </a:p>
          <a:p>
            <a:r>
              <a:rPr lang="en-US"/>
              <a:t>If you build non-transitive hierarchies with SKOS, which is widely adopted for topical and navigational taxonomies, then your KOS will typically be referred to as a Taxonomy.</a:t>
            </a:r>
          </a:p>
        </p:txBody>
      </p:sp>
    </p:spTree>
    <p:extLst>
      <p:ext uri="{BB962C8B-B14F-4D97-AF65-F5344CB8AC3E}">
        <p14:creationId xmlns:p14="http://schemas.microsoft.com/office/powerpoint/2010/main" val="1467817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4088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1902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498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467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2910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2562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108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7216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65" y="992767"/>
            <a:ext cx="1136228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54" y="3778833"/>
            <a:ext cx="1136228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54" y="1474833"/>
            <a:ext cx="1136228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54" y="4202967"/>
            <a:ext cx="1136228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65" y="992767"/>
            <a:ext cx="1136228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54" y="3778833"/>
            <a:ext cx="1136228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51409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54" y="2867800"/>
            <a:ext cx="1136228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5652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8791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54"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4039"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8158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7985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54" y="740800"/>
            <a:ext cx="374448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54" y="1852800"/>
            <a:ext cx="3744488"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1894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752" y="600200"/>
            <a:ext cx="8491506"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05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794" y="-167"/>
            <a:ext cx="6096794"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7" name="Google Shape;37;p9"/>
          <p:cNvSpPr txBox="1">
            <a:spLocks noGrp="1"/>
          </p:cNvSpPr>
          <p:nvPr>
            <p:ph type="title"/>
          </p:nvPr>
        </p:nvSpPr>
        <p:spPr>
          <a:xfrm>
            <a:off x="354046" y="1644233"/>
            <a:ext cx="5394303"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46" y="3737433"/>
            <a:ext cx="5394303"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858" y="965433"/>
            <a:ext cx="5116666"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22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54" y="2867800"/>
            <a:ext cx="1136228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54" y="5640767"/>
            <a:ext cx="7999442"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0355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54" y="1474833"/>
            <a:ext cx="1136228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54" y="4202967"/>
            <a:ext cx="1136228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4823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8082"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4018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54"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4039"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54" y="740800"/>
            <a:ext cx="374448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54" y="1852800"/>
            <a:ext cx="3744488"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752" y="600200"/>
            <a:ext cx="8491506"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794" y="-167"/>
            <a:ext cx="6096794"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37" name="Google Shape;37;p9"/>
          <p:cNvSpPr txBox="1">
            <a:spLocks noGrp="1"/>
          </p:cNvSpPr>
          <p:nvPr>
            <p:ph type="title"/>
          </p:nvPr>
        </p:nvSpPr>
        <p:spPr>
          <a:xfrm>
            <a:off x="354046" y="1644233"/>
            <a:ext cx="5394303"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46" y="3737433"/>
            <a:ext cx="5394303"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858" y="965433"/>
            <a:ext cx="5116666"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54" y="5640767"/>
            <a:ext cx="7999442"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3" name="TextBox 2">
            <a:extLst>
              <a:ext uri="{FF2B5EF4-FFF2-40B4-BE49-F238E27FC236}">
                <a16:creationId xmlns:a16="http://schemas.microsoft.com/office/drawing/2014/main" id="{E9D58A5F-387D-9A40-889E-0C8D2F7188FD}"/>
              </a:ext>
            </a:extLst>
          </p:cNvPr>
          <p:cNvSpPr txBox="1"/>
          <p:nvPr userDrawn="1"/>
        </p:nvSpPr>
        <p:spPr>
          <a:xfrm>
            <a:off x="0" y="6573520"/>
            <a:ext cx="12193588" cy="289560"/>
          </a:xfrm>
          <a:prstGeom prst="rect">
            <a:avLst/>
          </a:prstGeom>
          <a:noFill/>
        </p:spPr>
        <p:txBody>
          <a:bodyPr wrap="none" rtlCol="0" anchor="ctr" anchorCtr="0">
            <a:noAutofit/>
          </a:bodyPr>
          <a:lstStyle/>
          <a:p>
            <a:pPr algn="ctr"/>
            <a:r>
              <a:rPr lang="en-US" sz="1100">
                <a:solidFill>
                  <a:srgbClr val="979798"/>
                </a:solidFill>
                <a:latin typeface="Roboto" pitchFamily="2" charset="0"/>
                <a:ea typeface="Roboto" pitchFamily="2" charset="0"/>
              </a:rPr>
              <a:t>Taxonomy, Ontology, and Knowledge Graph Solutions</a:t>
            </a: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54" y="593367"/>
            <a:ext cx="1136228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54" y="1536633"/>
            <a:ext cx="1136228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422945388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cacm.acm.org/magazines/2021/2/250085-a-review-of-the-semantic-web-field/fulltext?s=09&#820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w3.org/R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w3schools.com/xml/xml_rdf.as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34.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6.emf"/></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hyperlink" Target="https://en.wikipedia.org/wiki/Ontology_(information_scienc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6.emf"/><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1.jpeg"/><Relationship Id="rId7" Type="http://schemas.openxmlformats.org/officeDocument/2006/relationships/image" Target="../media/image8.tiff"/><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7.tiff"/><Relationship Id="rId5" Type="http://schemas.openxmlformats.org/officeDocument/2006/relationships/image" Target="../media/image6.emf"/><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linkeddata.org/hom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linkeddata.org/hom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hyperlink" Target="https://lod-cloud.net/" TargetMode="External"/><Relationship Id="rId4" Type="http://schemas.openxmlformats.org/officeDocument/2006/relationships/hyperlink" Target="http://bartoc.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image" Target="../media/image40.svg"/><Relationship Id="rId21" Type="http://schemas.openxmlformats.org/officeDocument/2006/relationships/image" Target="../media/image6.emf"/><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image" Target="../media/image39.png"/><Relationship Id="rId16" Type="http://schemas.openxmlformats.org/officeDocument/2006/relationships/image" Target="../media/image52.png"/><Relationship Id="rId20" Type="http://schemas.openxmlformats.org/officeDocument/2006/relationships/image" Target="../media/image56.sv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5.sv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hyperlink" Target="https://lucene.apache.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notesSlide" Target="../notesSlides/notesSlide46.xml"/><Relationship Id="rId16"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59.svg"/><Relationship Id="rId5" Type="http://schemas.openxmlformats.org/officeDocument/2006/relationships/diagramQuickStyle" Target="../diagrams/quickStyle1.xml"/><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diagramLayout" Target="../diagrams/layout1.xml"/><Relationship Id="rId9" Type="http://schemas.openxmlformats.org/officeDocument/2006/relationships/image" Target="../media/image57.png"/><Relationship Id="rId1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hyperlink" Target="https://twitter.com/hashtag/ontologies?src=hashtag_click" TargetMode="External"/><Relationship Id="rId13" Type="http://schemas.openxmlformats.org/officeDocument/2006/relationships/hyperlink" Target="https://www.linkedin.com/pulse/knowledge-graphs-machine-learning-iswc-2018-trip-report-helena-deus/" TargetMode="External"/><Relationship Id="rId3" Type="http://schemas.openxmlformats.org/officeDocument/2006/relationships/image" Target="../media/image6.emf"/><Relationship Id="rId7" Type="http://schemas.openxmlformats.org/officeDocument/2006/relationships/hyperlink" Target="http://ceur-ws.org/Vol-1695/paper4.pdf" TargetMode="External"/><Relationship Id="rId12" Type="http://schemas.openxmlformats.org/officeDocument/2006/relationships/hyperlink" Target="https://twitter.com/ontotext/status/1232676771914493954"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books.google.com/books/about/Knowledge_Graph.html?id=6CsetAEACAAJ&amp;source=kp_book_description" TargetMode="External"/><Relationship Id="rId11" Type="http://schemas.openxmlformats.org/officeDocument/2006/relationships/hyperlink" Target="https://hubs.ly/H0nbb3F0" TargetMode="External"/><Relationship Id="rId5" Type="http://schemas.openxmlformats.org/officeDocument/2006/relationships/hyperlink" Target="https://www.springer.com/gp/book/9783319456522" TargetMode="External"/><Relationship Id="rId10" Type="http://schemas.openxmlformats.org/officeDocument/2006/relationships/hyperlink" Target="https://twitter.com/Wikipedia" TargetMode="External"/><Relationship Id="rId4" Type="http://schemas.openxmlformats.org/officeDocument/2006/relationships/hyperlink" Target="https://linkeddataorchestration.com/the-year-of-the-graph/" TargetMode="External"/><Relationship Id="rId9" Type="http://schemas.openxmlformats.org/officeDocument/2006/relationships/hyperlink" Target="https://twitter.com/hashtag/knowledgegraphs?src=hashtag_click"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lod-cloud.net/" TargetMode="External"/><Relationship Id="rId3" Type="http://schemas.openxmlformats.org/officeDocument/2006/relationships/image" Target="../media/image6.emf"/><Relationship Id="rId7" Type="http://schemas.openxmlformats.org/officeDocument/2006/relationships/hyperlink" Target="http://linkeddata.org/home"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hyperlink" Target="http://Knowledghttps:/link.springer.com/article/10.1007/s00799-018-0241-2" TargetMode="External"/><Relationship Id="rId5" Type="http://schemas.openxmlformats.org/officeDocument/2006/relationships/hyperlink" Target="https://people.cs.uct.ac.za/~mkeet/files/OEbook.pdf" TargetMode="External"/><Relationship Id="rId10" Type="http://schemas.openxmlformats.org/officeDocument/2006/relationships/hyperlink" Target="http://www.kevenlw.name/downloads/Ontologist.pdf" TargetMode="External"/><Relationship Id="rId4" Type="http://schemas.openxmlformats.org/officeDocument/2006/relationships/hyperlink" Target="https://en.wikipedia.org/wiki/Ontology_(information_science" TargetMode="External"/><Relationship Id="rId9" Type="http://schemas.openxmlformats.org/officeDocument/2006/relationships/hyperlink" Target="https://www.manning.com/books/linked-data"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6.emf"/><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hyperlink" Target="https://www.w3.org/RDF/" TargetMode="External"/><Relationship Id="rId13" Type="http://schemas.openxmlformats.org/officeDocument/2006/relationships/hyperlink" Target="https://schema.org/" TargetMode="External"/><Relationship Id="rId3" Type="http://schemas.openxmlformats.org/officeDocument/2006/relationships/image" Target="../media/image6.emf"/><Relationship Id="rId7" Type="http://schemas.openxmlformats.org/officeDocument/2006/relationships/hyperlink" Target="https://www.w3.org/TR/owl-ref/#Class" TargetMode="External"/><Relationship Id="rId12" Type="http://schemas.openxmlformats.org/officeDocument/2006/relationships/hyperlink" Target="http://www.learningsparql.com/"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https://www.w3.org/TR/2012/REC-owl2-primer-20121211/" TargetMode="External"/><Relationship Id="rId11" Type="http://schemas.openxmlformats.org/officeDocument/2006/relationships/hyperlink" Target="https://medium.com/swlh/enter-the-realm-of-semantic-web-languages-ee94ee68f544" TargetMode="External"/><Relationship Id="rId5" Type="http://schemas.openxmlformats.org/officeDocument/2006/relationships/hyperlink" Target="http://www.w3.org/2004/02/skos/core" TargetMode="External"/><Relationship Id="rId10" Type="http://schemas.openxmlformats.org/officeDocument/2006/relationships/hyperlink" Target="http://&#160;" TargetMode="External"/><Relationship Id="rId4" Type="http://schemas.openxmlformats.org/officeDocument/2006/relationships/hyperlink" Target="https://www.w3.org/TR/skos-reference/" TargetMode="External"/><Relationship Id="rId9" Type="http://schemas.openxmlformats.org/officeDocument/2006/relationships/hyperlink" Target="https://www.w3schools.com/xml/xml_rdf.asp"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en.wikipedia.org/wiki/Graph_database" TargetMode="External"/><Relationship Id="rId3" Type="http://schemas.openxmlformats.org/officeDocument/2006/relationships/image" Target="../media/image6.emf"/><Relationship Id="rId7" Type="http://schemas.openxmlformats.org/officeDocument/2006/relationships/hyperlink" Target="http://&#160;"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hyperlink" Target="https://graphdatabases.com/" TargetMode="External"/><Relationship Id="rId5" Type="http://schemas.openxmlformats.org/officeDocument/2006/relationships/hyperlink" Target="https://humansofdata.atlan.com/2019/07/what-is-graph-database-and-graph-tech/" TargetMode="External"/><Relationship Id="rId4" Type="http://schemas.openxmlformats.org/officeDocument/2006/relationships/hyperlink" Target="https://en.wikipedia.org/wiki/Graph_%28abstract_data_type%29" TargetMode="External"/><Relationship Id="rId9" Type="http://schemas.openxmlformats.org/officeDocument/2006/relationships/hyperlink" Target="https://www.ontotext.com/knowledgehub/fundamentals/what-is-rdf-triplestor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70.sv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en.wikipedia.org/wiki/Ontology_(information_sci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73F980-1378-4AC8-AA1F-929C9EF68DF2}"/>
              </a:ext>
            </a:extLst>
          </p:cNvPr>
          <p:cNvSpPr/>
          <p:nvPr/>
        </p:nvSpPr>
        <p:spPr>
          <a:xfrm>
            <a:off x="4067326" y="0"/>
            <a:ext cx="8126262" cy="6858000"/>
          </a:xfrm>
          <a:prstGeom prst="rect">
            <a:avLst/>
          </a:prstGeom>
          <a:solidFill>
            <a:srgbClr val="329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cs typeface="Arial"/>
              </a:rPr>
              <a:t>		</a:t>
            </a:r>
            <a:endParaRPr lang="en-US" sz="2800">
              <a:solidFill>
                <a:schemeClr val="bg1"/>
              </a:solidFill>
              <a:latin typeface="Roboto" panose="02000000000000000000" pitchFamily="2" charset="0"/>
              <a:ea typeface="Roboto" panose="02000000000000000000" pitchFamily="2" charset="0"/>
            </a:endParaRPr>
          </a:p>
        </p:txBody>
      </p:sp>
      <p:sp>
        <p:nvSpPr>
          <p:cNvPr id="8" name="Rectangle 7">
            <a:extLst>
              <a:ext uri="{FF2B5EF4-FFF2-40B4-BE49-F238E27FC236}">
                <a16:creationId xmlns:a16="http://schemas.microsoft.com/office/drawing/2014/main" id="{02BFCAD6-BF82-4BA5-B575-D025AEC831C8}"/>
              </a:ext>
            </a:extLst>
          </p:cNvPr>
          <p:cNvSpPr/>
          <p:nvPr/>
        </p:nvSpPr>
        <p:spPr>
          <a:xfrm>
            <a:off x="4282319" y="370044"/>
            <a:ext cx="7695479" cy="4101556"/>
          </a:xfrm>
          <a:prstGeom prst="rect">
            <a:avLst/>
          </a:prstGeom>
          <a:effectLst/>
        </p:spPr>
        <p:txBody>
          <a:bodyPr wrap="square" lIns="91440" tIns="45720" rIns="91440" bIns="45720" anchor="ctr" anchorCtr="0">
            <a:noAutofit/>
          </a:bodyPr>
          <a:lstStyle/>
          <a:p>
            <a:pPr algn="ctr"/>
            <a:r>
              <a:rPr lang="en-US" sz="4000" dirty="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rPr>
              <a:t>Introduction to Ontology Concepts and Modeling</a:t>
            </a:r>
            <a:endParaRPr lang="en-US" dirty="0">
              <a:solidFill>
                <a:schemeClr val="bg1"/>
              </a:solidFill>
              <a:latin typeface="Roboto" panose="02000000000000000000" pitchFamily="2" charset="0"/>
              <a:ea typeface="Roboto" panose="02000000000000000000" pitchFamily="2" charset="0"/>
            </a:endParaRPr>
          </a:p>
          <a:p>
            <a:pPr algn="ctr"/>
            <a:endParaRPr lang="en-US" sz="2000" dirty="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endParaRPr>
          </a:p>
          <a:p>
            <a:pPr algn="ctr"/>
            <a:r>
              <a:rPr lang="en-US" sz="2000" dirty="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rPr>
              <a:t>Tuesday April 20, 2021</a:t>
            </a:r>
            <a:endParaRPr lang="en-US" sz="2000" dirty="0">
              <a:solidFill>
                <a:schemeClr val="bg1"/>
              </a:solidFill>
              <a:latin typeface="Roboto" panose="02000000000000000000" pitchFamily="2" charset="0"/>
              <a:ea typeface="Roboto" panose="02000000000000000000" pitchFamily="2" charset="0"/>
            </a:endParaRPr>
          </a:p>
          <a:p>
            <a:pPr algn="ctr"/>
            <a:endParaRPr lang="en-US" sz="2000" dirty="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endParaRPr>
          </a:p>
          <a:p>
            <a:pPr algn="ctr"/>
            <a:r>
              <a:rPr lang="en-US" sz="2000" dirty="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rPr>
              <a:t>Presented by</a:t>
            </a:r>
          </a:p>
          <a:p>
            <a:pPr algn="ctr"/>
            <a:r>
              <a:rPr lang="en-US" sz="2000" dirty="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rPr>
              <a:t>Bob </a:t>
            </a:r>
            <a:r>
              <a:rPr lang="en-US" sz="2000" dirty="0" err="1">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rPr>
              <a:t>Kasenchak</a:t>
            </a:r>
            <a:r>
              <a:rPr lang="en-US" sz="2000" dirty="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rPr>
              <a:t>, Senior Manager, Client Solutions</a:t>
            </a:r>
            <a:endParaRPr lang="en-US" dirty="0">
              <a:solidFill>
                <a:schemeClr val="bg1"/>
              </a:solidFill>
              <a:latin typeface="Roboto" panose="02000000000000000000" pitchFamily="2" charset="0"/>
              <a:ea typeface="Roboto" panose="02000000000000000000" pitchFamily="2" charset="0"/>
            </a:endParaRPr>
          </a:p>
          <a:p>
            <a:pPr algn="ctr"/>
            <a:r>
              <a:rPr lang="en-US" sz="2000" dirty="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rPr>
              <a:t>Ahren E. Lehnert, Senior Manager, Graphite</a:t>
            </a:r>
            <a:endParaRPr lang="en-US" sz="1850" dirty="0">
              <a:solidFill>
                <a:schemeClr val="bg1"/>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D06AE35C-E1F1-426B-B8AA-C3C4B5B2D2F4}"/>
              </a:ext>
            </a:extLst>
          </p:cNvPr>
          <p:cNvSpPr txBox="1"/>
          <p:nvPr/>
        </p:nvSpPr>
        <p:spPr>
          <a:xfrm>
            <a:off x="-1" y="6573520"/>
            <a:ext cx="4068125" cy="289560"/>
          </a:xfrm>
          <a:prstGeom prst="rect">
            <a:avLst/>
          </a:prstGeom>
          <a:noFill/>
        </p:spPr>
        <p:txBody>
          <a:bodyPr wrap="none" lIns="91440" tIns="45720" rIns="91440" bIns="45720" rtlCol="0" anchor="ctr" anchorCtr="0">
            <a:noAutofit/>
          </a:bodyPr>
          <a:lstStyle/>
          <a:p>
            <a:pPr algn="ctr"/>
            <a:r>
              <a:rPr lang="en-US" sz="1100">
                <a:solidFill>
                  <a:srgbClr val="979798"/>
                </a:solidFill>
                <a:latin typeface="Roboto"/>
                <a:ea typeface="Roboto" pitchFamily="2" charset="0"/>
              </a:rPr>
              <a:t>© 1995 – 2021, </a:t>
            </a:r>
            <a:r>
              <a:rPr lang="en-US" sz="1100" err="1">
                <a:solidFill>
                  <a:srgbClr val="979798"/>
                </a:solidFill>
                <a:latin typeface="Roboto"/>
                <a:ea typeface="Roboto" pitchFamily="2" charset="0"/>
              </a:rPr>
              <a:t>Synaptica</a:t>
            </a:r>
            <a:r>
              <a:rPr lang="en-US" sz="1100" baseline="30000">
                <a:solidFill>
                  <a:srgbClr val="979798"/>
                </a:solidFill>
                <a:latin typeface="Roboto"/>
                <a:ea typeface="Roboto" pitchFamily="2" charset="0"/>
              </a:rPr>
              <a:t>®</a:t>
            </a:r>
          </a:p>
        </p:txBody>
      </p:sp>
      <p:grpSp>
        <p:nvGrpSpPr>
          <p:cNvPr id="2" name="Group 1">
            <a:extLst>
              <a:ext uri="{FF2B5EF4-FFF2-40B4-BE49-F238E27FC236}">
                <a16:creationId xmlns:a16="http://schemas.microsoft.com/office/drawing/2014/main" id="{C99E9EB3-8899-47DE-A353-3D4E74BD6BA0}"/>
              </a:ext>
            </a:extLst>
          </p:cNvPr>
          <p:cNvGrpSpPr/>
          <p:nvPr/>
        </p:nvGrpSpPr>
        <p:grpSpPr>
          <a:xfrm>
            <a:off x="6477996" y="4473788"/>
            <a:ext cx="3304125" cy="1622731"/>
            <a:chOff x="7593918" y="4564024"/>
            <a:chExt cx="3304125" cy="1622731"/>
          </a:xfrm>
        </p:grpSpPr>
        <p:grpSp>
          <p:nvGrpSpPr>
            <p:cNvPr id="11" name="Group 10">
              <a:extLst>
                <a:ext uri="{FF2B5EF4-FFF2-40B4-BE49-F238E27FC236}">
                  <a16:creationId xmlns:a16="http://schemas.microsoft.com/office/drawing/2014/main" id="{1D6D4CE3-5624-42A8-A0DA-6D843E07B7BF}"/>
                </a:ext>
              </a:extLst>
            </p:cNvPr>
            <p:cNvGrpSpPr/>
            <p:nvPr/>
          </p:nvGrpSpPr>
          <p:grpSpPr>
            <a:xfrm>
              <a:off x="9458407" y="4564024"/>
              <a:ext cx="1439636" cy="1622731"/>
              <a:chOff x="10164775" y="5077128"/>
              <a:chExt cx="1439636" cy="1622731"/>
            </a:xfrm>
          </p:grpSpPr>
          <p:pic>
            <p:nvPicPr>
              <p:cNvPr id="21" name="Picture 20">
                <a:extLst>
                  <a:ext uri="{FF2B5EF4-FFF2-40B4-BE49-F238E27FC236}">
                    <a16:creationId xmlns:a16="http://schemas.microsoft.com/office/drawing/2014/main" id="{2F66F167-3786-4308-9DA3-32E15A69CA59}"/>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0198793" y="5077128"/>
                <a:ext cx="1371600" cy="1371600"/>
              </a:xfrm>
              <a:prstGeom prst="ellipse">
                <a:avLst/>
              </a:prstGeom>
              <a:ln w="31750">
                <a:noFill/>
              </a:ln>
              <a:effectLst>
                <a:outerShdw blurRad="50800" dist="38100" dir="2700000" algn="tl" rotWithShape="0">
                  <a:prstClr val="black">
                    <a:alpha val="40000"/>
                  </a:prstClr>
                </a:outerShdw>
              </a:effectLst>
            </p:spPr>
          </p:pic>
          <p:sp>
            <p:nvSpPr>
              <p:cNvPr id="22" name="TextBox 2">
                <a:extLst>
                  <a:ext uri="{FF2B5EF4-FFF2-40B4-BE49-F238E27FC236}">
                    <a16:creationId xmlns:a16="http://schemas.microsoft.com/office/drawing/2014/main" id="{105D06E2-A9D4-4DBB-B150-B74608EA4476}"/>
                  </a:ext>
                </a:extLst>
              </p:cNvPr>
              <p:cNvSpPr txBox="1"/>
              <p:nvPr/>
            </p:nvSpPr>
            <p:spPr>
              <a:xfrm>
                <a:off x="10164775" y="6436967"/>
                <a:ext cx="1439636" cy="26289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Bef>
                    <a:spcPts val="0"/>
                  </a:spcBef>
                </a:pPr>
                <a:r>
                  <a:rPr lang="en-US" sz="1000" dirty="0">
                    <a:solidFill>
                      <a:schemeClr val="bg1"/>
                    </a:solidFill>
                    <a:latin typeface="Roboto" panose="02000000000000000000" pitchFamily="2" charset="0"/>
                    <a:ea typeface="Roboto" panose="02000000000000000000" pitchFamily="2" charset="0"/>
                    <a:cs typeface="Helvetica"/>
                  </a:rPr>
                  <a:t>Ahren E. Lehnert</a:t>
                </a:r>
              </a:p>
            </p:txBody>
          </p:sp>
        </p:grpSp>
        <p:grpSp>
          <p:nvGrpSpPr>
            <p:cNvPr id="12" name="Group 11">
              <a:extLst>
                <a:ext uri="{FF2B5EF4-FFF2-40B4-BE49-F238E27FC236}">
                  <a16:creationId xmlns:a16="http://schemas.microsoft.com/office/drawing/2014/main" id="{B3951FC8-D124-40CD-80CC-4DE055044E47}"/>
                </a:ext>
              </a:extLst>
            </p:cNvPr>
            <p:cNvGrpSpPr/>
            <p:nvPr/>
          </p:nvGrpSpPr>
          <p:grpSpPr>
            <a:xfrm>
              <a:off x="7593918" y="4564024"/>
              <a:ext cx="1371600" cy="1622731"/>
              <a:chOff x="8166661" y="5077128"/>
              <a:chExt cx="1371600" cy="1622731"/>
            </a:xfrm>
          </p:grpSpPr>
          <p:sp>
            <p:nvSpPr>
              <p:cNvPr id="19" name="TextBox 18">
                <a:extLst>
                  <a:ext uri="{FF2B5EF4-FFF2-40B4-BE49-F238E27FC236}">
                    <a16:creationId xmlns:a16="http://schemas.microsoft.com/office/drawing/2014/main" id="{22773DFD-1F07-4176-BCB0-DAC2A01EF1F2}"/>
                  </a:ext>
                </a:extLst>
              </p:cNvPr>
              <p:cNvSpPr txBox="1"/>
              <p:nvPr/>
            </p:nvSpPr>
            <p:spPr>
              <a:xfrm>
                <a:off x="8298626" y="6436967"/>
                <a:ext cx="1107670" cy="262892"/>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Bef>
                    <a:spcPts val="0"/>
                  </a:spcBef>
                </a:pPr>
                <a:r>
                  <a:rPr lang="en-US" sz="1000" dirty="0">
                    <a:solidFill>
                      <a:schemeClr val="bg1"/>
                    </a:solidFill>
                    <a:latin typeface="Roboto" panose="02000000000000000000" pitchFamily="2" charset="0"/>
                    <a:ea typeface="Roboto" panose="02000000000000000000" pitchFamily="2" charset="0"/>
                    <a:cs typeface="Helvetica"/>
                  </a:rPr>
                  <a:t>Bob </a:t>
                </a:r>
                <a:r>
                  <a:rPr lang="en-US" sz="1000" dirty="0" err="1">
                    <a:solidFill>
                      <a:schemeClr val="bg1"/>
                    </a:solidFill>
                    <a:latin typeface="Roboto" panose="02000000000000000000" pitchFamily="2" charset="0"/>
                    <a:ea typeface="Roboto" panose="02000000000000000000" pitchFamily="2" charset="0"/>
                    <a:cs typeface="Helvetica"/>
                  </a:rPr>
                  <a:t>Kasenchak</a:t>
                </a:r>
                <a:endParaRPr lang="en-US" sz="1000" dirty="0">
                  <a:solidFill>
                    <a:schemeClr val="bg1"/>
                  </a:solidFill>
                  <a:latin typeface="Roboto" panose="02000000000000000000" pitchFamily="2" charset="0"/>
                  <a:ea typeface="Roboto" panose="02000000000000000000" pitchFamily="2" charset="0"/>
                  <a:cs typeface="Helvetica"/>
                </a:endParaRPr>
              </a:p>
            </p:txBody>
          </p:sp>
          <p:pic>
            <p:nvPicPr>
              <p:cNvPr id="20" name="Picture 19" descr="A person wearing a suit and tie smiling at the camera&#10;&#10;Description automatically generated">
                <a:extLst>
                  <a:ext uri="{FF2B5EF4-FFF2-40B4-BE49-F238E27FC236}">
                    <a16:creationId xmlns:a16="http://schemas.microsoft.com/office/drawing/2014/main" id="{67481153-FA8A-4B24-B922-CCEA063299F0}"/>
                  </a:ext>
                </a:extLst>
              </p:cNvPr>
              <p:cNvPicPr>
                <a:picLocks noChangeAspect="1"/>
              </p:cNvPicPr>
              <p:nvPr/>
            </p:nvPicPr>
            <p:blipFill>
              <a:blip r:embed="rId3"/>
              <a:stretch>
                <a:fillRect/>
              </a:stretch>
            </p:blipFill>
            <p:spPr>
              <a:xfrm>
                <a:off x="8166661" y="5077128"/>
                <a:ext cx="1371600" cy="1371600"/>
              </a:xfrm>
              <a:prstGeom prst="ellipse">
                <a:avLst/>
              </a:prstGeom>
            </p:spPr>
          </p:pic>
        </p:grpSp>
      </p:grpSp>
      <p:pic>
        <p:nvPicPr>
          <p:cNvPr id="23" name="Graphic 22">
            <a:extLst>
              <a:ext uri="{FF2B5EF4-FFF2-40B4-BE49-F238E27FC236}">
                <a16:creationId xmlns:a16="http://schemas.microsoft.com/office/drawing/2014/main" id="{40DC1A06-C918-45D2-A215-C87CDEEE68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874" y="1368863"/>
            <a:ext cx="3533009" cy="4120275"/>
          </a:xfrm>
          <a:prstGeom prst="rect">
            <a:avLst/>
          </a:prstGeom>
          <a:effectLst>
            <a:outerShdw blurRad="50800" dist="38100" dir="2700000" algn="tl" rotWithShape="0">
              <a:schemeClr val="tx1">
                <a:lumMod val="50000"/>
                <a:lumOff val="50000"/>
                <a:alpha val="40000"/>
              </a:schemeClr>
            </a:outerShdw>
          </a:effectLst>
        </p:spPr>
      </p:pic>
    </p:spTree>
    <p:extLst>
      <p:ext uri="{BB962C8B-B14F-4D97-AF65-F5344CB8AC3E}">
        <p14:creationId xmlns:p14="http://schemas.microsoft.com/office/powerpoint/2010/main" val="3634506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What Is an Ontology?</a:t>
            </a:r>
            <a:endParaRPr lang="en-US" sz="2400" dirty="0">
              <a:latin typeface="Roboto"/>
            </a:endParaRPr>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a:solidFill>
                          <a:srgbClr val="979798"/>
                        </a:solidFill>
                        <a:latin typeface="Roboto"/>
                        <a:cs typeface="Aria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610100" y="1304925"/>
            <a:ext cx="7077075" cy="4339650"/>
          </a:xfrm>
          <a:prstGeom prst="rect">
            <a:avLst/>
          </a:prstGeom>
          <a:noFill/>
        </p:spPr>
        <p:txBody>
          <a:bodyPr wrap="square" lIns="91440" tIns="45720" rIns="91440" bIns="45720" rtlCol="0" anchor="t">
            <a:spAutoFit/>
          </a:bodyPr>
          <a:lstStyle/>
          <a:p>
            <a:r>
              <a:rPr lang="en-US" sz="2400" i="1" dirty="0">
                <a:latin typeface="Roboto"/>
                <a:ea typeface="Roboto" panose="02000000000000000000" pitchFamily="2" charset="0"/>
              </a:rPr>
              <a:t>"In a Semantic Web context, ontologies are a main vehicle for data integration, sharing, and discovery, and a driving idea is that ontologies themselves should be reusable by others."</a:t>
            </a:r>
            <a:endParaRPr lang="en-US" sz="2400" dirty="0">
              <a:latin typeface="Roboto"/>
              <a:ea typeface="Roboto" panose="02000000000000000000" pitchFamily="2" charset="0"/>
            </a:endParaRPr>
          </a:p>
          <a:p>
            <a:endParaRPr lang="en-US" sz="2000" dirty="0">
              <a:latin typeface="Roboto" panose="02000000000000000000" pitchFamily="2" charset="0"/>
              <a:ea typeface="Roboto" panose="02000000000000000000" pitchFamily="2" charset="0"/>
            </a:endParaRPr>
          </a:p>
          <a:p>
            <a:r>
              <a:rPr lang="en-US" sz="2000" u="sng" dirty="0">
                <a:latin typeface="Roboto"/>
                <a:ea typeface="Roboto" panose="02000000000000000000" pitchFamily="2" charset="0"/>
              </a:rPr>
              <a:t>A Review of the Semantic Web Field</a:t>
            </a:r>
          </a:p>
          <a:p>
            <a:r>
              <a:rPr lang="en-US" sz="2000" b="1" dirty="0">
                <a:latin typeface="Roboto"/>
                <a:ea typeface="Roboto" panose="02000000000000000000" pitchFamily="2" charset="0"/>
              </a:rPr>
              <a:t>Pascal </a:t>
            </a:r>
            <a:r>
              <a:rPr lang="en-US" sz="2000" b="1" dirty="0" err="1">
                <a:latin typeface="Roboto"/>
                <a:ea typeface="Roboto" panose="02000000000000000000" pitchFamily="2" charset="0"/>
              </a:rPr>
              <a:t>Hitzler</a:t>
            </a:r>
            <a:br>
              <a:rPr lang="en-US" sz="2000" b="1" dirty="0">
                <a:latin typeface="Roboto" panose="02000000000000000000" pitchFamily="2" charset="0"/>
                <a:ea typeface="Roboto" panose="02000000000000000000" pitchFamily="2" charset="0"/>
              </a:rPr>
            </a:br>
            <a:r>
              <a:rPr lang="en-US" sz="2000" b="1" dirty="0">
                <a:latin typeface="Roboto"/>
                <a:ea typeface="Roboto" panose="02000000000000000000" pitchFamily="2" charset="0"/>
              </a:rPr>
              <a:t>Communications of the ACM, February 2021</a:t>
            </a:r>
            <a:endParaRPr lang="en-US" sz="2000" dirty="0">
              <a:latin typeface="Roboto"/>
              <a:ea typeface="Roboto" panose="02000000000000000000" pitchFamily="2" charset="0"/>
            </a:endParaRPr>
          </a:p>
          <a:p>
            <a:r>
              <a:rPr lang="en-US" sz="2000" b="1" dirty="0">
                <a:latin typeface="Roboto"/>
                <a:ea typeface="Roboto" panose="02000000000000000000" pitchFamily="2" charset="0"/>
              </a:rPr>
              <a:t>Vol. 64 No. 2, Pages 76-83</a:t>
            </a:r>
            <a:br>
              <a:rPr lang="en-US" sz="2000" b="1" dirty="0">
                <a:latin typeface="Roboto" panose="02000000000000000000" pitchFamily="2" charset="0"/>
                <a:ea typeface="Roboto" panose="02000000000000000000" pitchFamily="2" charset="0"/>
              </a:rPr>
            </a:br>
            <a:r>
              <a:rPr lang="en-US" sz="2000" b="1" dirty="0">
                <a:latin typeface="Roboto"/>
                <a:ea typeface="Roboto" panose="02000000000000000000" pitchFamily="2" charset="0"/>
              </a:rPr>
              <a:t>DOI 10.1145/3397512</a:t>
            </a:r>
            <a:endParaRPr lang="en-US" sz="2000" dirty="0">
              <a:latin typeface="Roboto"/>
              <a:ea typeface="Roboto" panose="02000000000000000000" pitchFamily="2" charset="0"/>
            </a:endParaRPr>
          </a:p>
          <a:p>
            <a:endParaRPr lang="en-US" sz="2000" dirty="0">
              <a:latin typeface="Roboto" panose="02000000000000000000" pitchFamily="2" charset="0"/>
              <a:ea typeface="Roboto" panose="02000000000000000000" pitchFamily="2" charset="0"/>
            </a:endParaRPr>
          </a:p>
          <a:p>
            <a:r>
              <a:rPr lang="en-US" sz="2000" dirty="0">
                <a:latin typeface="Roboto"/>
                <a:ea typeface="Roboto" panose="02000000000000000000" pitchFamily="2" charset="0"/>
                <a:hlinkClick r:id="rId4"/>
              </a:rPr>
              <a:t>https://cacm.acm.org/magazines/2021/2/250085-a-review-of-the-semantic-web-field/fulltext?s=09</a:t>
            </a:r>
          </a:p>
        </p:txBody>
      </p:sp>
      <p:graphicFrame>
        <p:nvGraphicFramePr>
          <p:cNvPr id="12" name="Table 11">
            <a:extLst>
              <a:ext uri="{FF2B5EF4-FFF2-40B4-BE49-F238E27FC236}">
                <a16:creationId xmlns:a16="http://schemas.microsoft.com/office/drawing/2014/main" id="{D2CED3FB-719F-5748-809E-19E3995E7C3B}"/>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10</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3479775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52DBA79-8D8C-674E-8E71-BBA855323D52}"/>
              </a:ext>
            </a:extLst>
          </p:cNvPr>
          <p:cNvSpPr txBox="1"/>
          <p:nvPr/>
        </p:nvSpPr>
        <p:spPr>
          <a:xfrm>
            <a:off x="4068124" y="0"/>
            <a:ext cx="8125464"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0EE5BC5C-77DD-4740-851D-67DD79FF628F}"/>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68B2C9DD-D8E7-254C-9279-BD623CD02CB0}"/>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8F611E9A-71D1-7A48-9D46-09ABA7BCB977}"/>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AC78E830-E182-434F-9A34-25C7F1C37B9F}"/>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75B57316-10B4-0041-923C-A39F3F67E4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47" name="Rectangle 46">
            <a:extLst>
              <a:ext uri="{FF2B5EF4-FFF2-40B4-BE49-F238E27FC236}">
                <a16:creationId xmlns:a16="http://schemas.microsoft.com/office/drawing/2014/main" id="{4FCD4B99-663B-CC41-A49E-ECE6601AF80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a:solidFill>
                  <a:schemeClr val="bg1"/>
                </a:solidFill>
                <a:latin typeface="Roboto"/>
              </a:rPr>
              <a:t>Taxonomy or Ontology?</a:t>
            </a:r>
          </a:p>
        </p:txBody>
      </p:sp>
      <p:graphicFrame>
        <p:nvGraphicFramePr>
          <p:cNvPr id="45" name="Table 44">
            <a:extLst>
              <a:ext uri="{FF2B5EF4-FFF2-40B4-BE49-F238E27FC236}">
                <a16:creationId xmlns:a16="http://schemas.microsoft.com/office/drawing/2014/main" id="{1D60D483-FF51-9046-B448-BCF04EC797CC}"/>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a:solidFill>
                          <a:srgbClr val="979798"/>
                        </a:solidFill>
                        <a:latin typeface="Roboto"/>
                        <a:ea typeface="Roboto" pitchFamily="2" charset="0"/>
                        <a:cs typeface="Aria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graphicFrame>
        <p:nvGraphicFramePr>
          <p:cNvPr id="2" name="Table 1">
            <a:extLst>
              <a:ext uri="{FF2B5EF4-FFF2-40B4-BE49-F238E27FC236}">
                <a16:creationId xmlns:a16="http://schemas.microsoft.com/office/drawing/2014/main" id="{3C230C9A-BB7C-2247-8225-AA3136A59114}"/>
              </a:ext>
            </a:extLst>
          </p:cNvPr>
          <p:cNvGraphicFramePr>
            <a:graphicFrameLocks noGrp="1"/>
          </p:cNvGraphicFramePr>
          <p:nvPr/>
        </p:nvGraphicFramePr>
        <p:xfrm>
          <a:off x="4193402" y="1074913"/>
          <a:ext cx="7882115" cy="5554475"/>
        </p:xfrm>
        <a:graphic>
          <a:graphicData uri="http://schemas.openxmlformats.org/drawingml/2006/table">
            <a:tbl>
              <a:tblPr firstRow="1" firstCol="1" bandRow="1">
                <a:tableStyleId>{7DF18680-E054-41AD-8BC1-D1AEF772440D}</a:tableStyleId>
              </a:tblPr>
              <a:tblGrid>
                <a:gridCol w="1337065">
                  <a:extLst>
                    <a:ext uri="{9D8B030D-6E8A-4147-A177-3AD203B41FA5}">
                      <a16:colId xmlns:a16="http://schemas.microsoft.com/office/drawing/2014/main" val="457770197"/>
                    </a:ext>
                  </a:extLst>
                </a:gridCol>
                <a:gridCol w="2361668">
                  <a:extLst>
                    <a:ext uri="{9D8B030D-6E8A-4147-A177-3AD203B41FA5}">
                      <a16:colId xmlns:a16="http://schemas.microsoft.com/office/drawing/2014/main" val="4081801406"/>
                    </a:ext>
                  </a:extLst>
                </a:gridCol>
                <a:gridCol w="2091691">
                  <a:extLst>
                    <a:ext uri="{9D8B030D-6E8A-4147-A177-3AD203B41FA5}">
                      <a16:colId xmlns:a16="http://schemas.microsoft.com/office/drawing/2014/main" val="574570887"/>
                    </a:ext>
                  </a:extLst>
                </a:gridCol>
                <a:gridCol w="2091691">
                  <a:extLst>
                    <a:ext uri="{9D8B030D-6E8A-4147-A177-3AD203B41FA5}">
                      <a16:colId xmlns:a16="http://schemas.microsoft.com/office/drawing/2014/main" val="213380371"/>
                    </a:ext>
                  </a:extLst>
                </a:gridCol>
              </a:tblGrid>
              <a:tr h="588632">
                <a:tc>
                  <a:txBody>
                    <a:bodyPr/>
                    <a:lstStyle/>
                    <a:p>
                      <a:pPr algn="just"/>
                      <a:r>
                        <a:rPr lang="en-GB" sz="1000">
                          <a:effectLst/>
                          <a:latin typeface="Roboto" pitchFamily="2" charset="0"/>
                          <a:ea typeface="Roboto" pitchFamily="2" charset="0"/>
                        </a:rPr>
                        <a:t> </a:t>
                      </a:r>
                      <a:endParaRPr lang="en-GB" sz="1000">
                        <a:effectLst/>
                        <a:latin typeface="Roboto" pitchFamily="2" charset="0"/>
                        <a:ea typeface="Roboto" pitchFamily="2" charset="0"/>
                        <a:cs typeface="Times New Roman" panose="02020603050405020304" pitchFamily="18" charset="0"/>
                      </a:endParaRPr>
                    </a:p>
                  </a:txBody>
                  <a:tcPr marL="41662" marR="41662" marT="0" marB="0">
                    <a:solidFill>
                      <a:schemeClr val="bg1"/>
                    </a:solidFill>
                  </a:tcPr>
                </a:tc>
                <a:tc>
                  <a:txBody>
                    <a:bodyPr/>
                    <a:lstStyle/>
                    <a:p>
                      <a:pPr algn="ctr"/>
                      <a:r>
                        <a:rPr lang="en-GB" sz="1400">
                          <a:effectLst/>
                          <a:latin typeface="Roboto" pitchFamily="2" charset="0"/>
                          <a:ea typeface="Roboto" pitchFamily="2" charset="0"/>
                        </a:rPr>
                        <a:t>Class</a:t>
                      </a:r>
                    </a:p>
                    <a:p>
                      <a:pPr algn="ctr"/>
                      <a:r>
                        <a:rPr lang="en-GB" sz="1400">
                          <a:effectLst/>
                          <a:latin typeface="Roboto" pitchFamily="2" charset="0"/>
                          <a:ea typeface="Roboto" pitchFamily="2" charset="0"/>
                        </a:rPr>
                        <a:t>Hierarchies </a:t>
                      </a:r>
                      <a:endParaRPr lang="en-GB" sz="1400">
                        <a:effectLst/>
                        <a:latin typeface="Roboto" pitchFamily="2" charset="0"/>
                        <a:ea typeface="Roboto" pitchFamily="2" charset="0"/>
                        <a:cs typeface="Times New Roman" panose="02020603050405020304" pitchFamily="18" charset="0"/>
                      </a:endParaRPr>
                    </a:p>
                  </a:txBody>
                  <a:tcPr marL="41662" marR="41662" marT="0" marB="0" anchor="ctr">
                    <a:solidFill>
                      <a:srgbClr val="329CA2"/>
                    </a:solidFill>
                  </a:tcPr>
                </a:tc>
                <a:tc>
                  <a:txBody>
                    <a:bodyPr/>
                    <a:lstStyle/>
                    <a:p>
                      <a:pPr algn="ctr"/>
                      <a:r>
                        <a:rPr lang="en-GB" sz="1400">
                          <a:effectLst/>
                          <a:latin typeface="Roboto" pitchFamily="2" charset="0"/>
                          <a:ea typeface="Roboto" pitchFamily="2" charset="0"/>
                        </a:rPr>
                        <a:t>Categorical</a:t>
                      </a:r>
                    </a:p>
                    <a:p>
                      <a:pPr algn="ctr"/>
                      <a:r>
                        <a:rPr lang="en-GB" sz="1400">
                          <a:effectLst/>
                          <a:latin typeface="Roboto" pitchFamily="2" charset="0"/>
                          <a:ea typeface="Roboto" pitchFamily="2" charset="0"/>
                        </a:rPr>
                        <a:t>Hierarchies</a:t>
                      </a:r>
                      <a:endParaRPr lang="en-GB" sz="1400">
                        <a:effectLst/>
                        <a:latin typeface="Roboto" pitchFamily="2" charset="0"/>
                        <a:ea typeface="Roboto" pitchFamily="2" charset="0"/>
                        <a:cs typeface="Times New Roman" panose="02020603050405020304" pitchFamily="18" charset="0"/>
                      </a:endParaRPr>
                    </a:p>
                  </a:txBody>
                  <a:tcPr marL="41662" marR="41662" marT="0" marB="0" anchor="ctr">
                    <a:solidFill>
                      <a:srgbClr val="329CA2"/>
                    </a:solidFill>
                  </a:tcPr>
                </a:tc>
                <a:tc>
                  <a:txBody>
                    <a:bodyPr/>
                    <a:lstStyle/>
                    <a:p>
                      <a:pPr algn="ctr"/>
                      <a:r>
                        <a:rPr lang="en-GB" sz="1400">
                          <a:effectLst/>
                          <a:latin typeface="Roboto" pitchFamily="2" charset="0"/>
                          <a:ea typeface="Roboto" pitchFamily="2" charset="0"/>
                        </a:rPr>
                        <a:t>Topical</a:t>
                      </a:r>
                    </a:p>
                    <a:p>
                      <a:pPr algn="ctr"/>
                      <a:r>
                        <a:rPr lang="en-GB" sz="1400">
                          <a:effectLst/>
                          <a:latin typeface="Roboto" pitchFamily="2" charset="0"/>
                          <a:ea typeface="Roboto" pitchFamily="2" charset="0"/>
                        </a:rPr>
                        <a:t>Hierarchies</a:t>
                      </a:r>
                      <a:endParaRPr lang="en-GB" sz="1400">
                        <a:effectLst/>
                        <a:latin typeface="Roboto" pitchFamily="2" charset="0"/>
                        <a:ea typeface="Roboto" pitchFamily="2" charset="0"/>
                        <a:cs typeface="Times New Roman" panose="02020603050405020304" pitchFamily="18" charset="0"/>
                      </a:endParaRPr>
                    </a:p>
                  </a:txBody>
                  <a:tcPr marL="41662" marR="41662" marT="0" marB="0" anchor="ctr">
                    <a:solidFill>
                      <a:srgbClr val="329CA2"/>
                    </a:solidFill>
                  </a:tcPr>
                </a:tc>
                <a:extLst>
                  <a:ext uri="{0D108BD9-81ED-4DB2-BD59-A6C34878D82A}">
                    <a16:rowId xmlns:a16="http://schemas.microsoft.com/office/drawing/2014/main" val="2226826923"/>
                  </a:ext>
                </a:extLst>
              </a:tr>
              <a:tr h="1022227">
                <a:tc>
                  <a:txBody>
                    <a:bodyPr/>
                    <a:lstStyle/>
                    <a:p>
                      <a:pPr algn="ctr"/>
                      <a:r>
                        <a:rPr lang="en-GB" sz="1400">
                          <a:effectLst/>
                          <a:latin typeface="Roboto" pitchFamily="2" charset="0"/>
                          <a:ea typeface="Roboto" pitchFamily="2" charset="0"/>
                        </a:rPr>
                        <a:t>Business Rules</a:t>
                      </a:r>
                      <a:endParaRPr lang="en-GB" sz="1400">
                        <a:effectLst/>
                        <a:latin typeface="Roboto" pitchFamily="2" charset="0"/>
                        <a:ea typeface="Roboto" pitchFamily="2" charset="0"/>
                        <a:cs typeface="Times New Roman" panose="02020603050405020304" pitchFamily="18" charset="0"/>
                      </a:endParaRPr>
                    </a:p>
                  </a:txBody>
                  <a:tcPr marL="41662" marR="41662" marT="0" marB="0" anchor="ctr">
                    <a:solidFill>
                      <a:srgbClr val="329CA2"/>
                    </a:solidFill>
                  </a:tcPr>
                </a:tc>
                <a:tc>
                  <a:txBody>
                    <a:bodyPr/>
                    <a:lstStyle/>
                    <a:p>
                      <a:pPr algn="ctr"/>
                      <a:r>
                        <a:rPr lang="en-GB" sz="1100">
                          <a:effectLst/>
                          <a:latin typeface="Roboto" pitchFamily="2" charset="0"/>
                          <a:ea typeface="Roboto" pitchFamily="2" charset="0"/>
                        </a:rPr>
                        <a:t> </a:t>
                      </a:r>
                    </a:p>
                    <a:p>
                      <a:pPr algn="ctr"/>
                      <a:r>
                        <a:rPr lang="en-GB" sz="1100">
                          <a:effectLst/>
                          <a:latin typeface="Roboto" pitchFamily="2" charset="0"/>
                          <a:ea typeface="Roboto" pitchFamily="2" charset="0"/>
                        </a:rPr>
                        <a:t>Rigorous set-theoretic class-subclass structures. Every sub-class inherits properties of parent. Leaf-node subclasses may contain a set of named individuals.</a:t>
                      </a:r>
                    </a:p>
                    <a:p>
                      <a:pPr algn="ctr"/>
                      <a:r>
                        <a:rPr lang="en-GB" sz="1100">
                          <a:effectLst/>
                          <a:latin typeface="Roboto" pitchFamily="2" charset="0"/>
                          <a:ea typeface="Roboto" pitchFamily="2" charset="0"/>
                        </a:rPr>
                        <a:t> </a:t>
                      </a:r>
                      <a:endParaRPr lang="en-GB" sz="1100">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100">
                          <a:effectLst/>
                          <a:latin typeface="Roboto" pitchFamily="2" charset="0"/>
                          <a:ea typeface="Roboto" pitchFamily="2" charset="0"/>
                        </a:rPr>
                        <a:t>Similar to OWL classes and subclasses, SKOS supports a transitive hierarchy of categories and subcategories. SKOS does not distinguish between categories and individuals.</a:t>
                      </a:r>
                      <a:endParaRPr lang="en-GB" sz="1100">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100">
                          <a:effectLst/>
                          <a:latin typeface="Roboto" pitchFamily="2" charset="0"/>
                          <a:ea typeface="Roboto" pitchFamily="2" charset="0"/>
                        </a:rPr>
                        <a:t>Non-transitive hierarchies. Topical taxonomy structures mixing abstract and concrete categorical concepts and named individuals.</a:t>
                      </a:r>
                      <a:endParaRPr lang="en-GB" sz="1100">
                        <a:effectLst/>
                        <a:latin typeface="Roboto" pitchFamily="2" charset="0"/>
                        <a:ea typeface="Roboto" pitchFamily="2" charset="0"/>
                        <a:cs typeface="Times New Roman" panose="02020603050405020304" pitchFamily="18" charset="0"/>
                      </a:endParaRPr>
                    </a:p>
                  </a:txBody>
                  <a:tcPr marL="41662" marR="41662" marT="0" marB="0" anchor="ctr"/>
                </a:tc>
                <a:extLst>
                  <a:ext uri="{0D108BD9-81ED-4DB2-BD59-A6C34878D82A}">
                    <a16:rowId xmlns:a16="http://schemas.microsoft.com/office/drawing/2014/main" val="120882532"/>
                  </a:ext>
                </a:extLst>
              </a:tr>
              <a:tr h="786155">
                <a:tc>
                  <a:txBody>
                    <a:bodyPr/>
                    <a:lstStyle/>
                    <a:p>
                      <a:pPr algn="ctr"/>
                      <a:r>
                        <a:rPr lang="en-GB" sz="1400">
                          <a:effectLst/>
                          <a:latin typeface="Roboto" pitchFamily="2" charset="0"/>
                          <a:ea typeface="Roboto" pitchFamily="2" charset="0"/>
                        </a:rPr>
                        <a:t>Use Cases</a:t>
                      </a:r>
                      <a:endParaRPr lang="en-GB" sz="1400">
                        <a:effectLst/>
                        <a:latin typeface="Roboto" pitchFamily="2" charset="0"/>
                        <a:ea typeface="Roboto" pitchFamily="2" charset="0"/>
                        <a:cs typeface="Times New Roman" panose="02020603050405020304" pitchFamily="18" charset="0"/>
                      </a:endParaRPr>
                    </a:p>
                  </a:txBody>
                  <a:tcPr marL="41662" marR="41662" marT="0" marB="0" anchor="ctr">
                    <a:solidFill>
                      <a:srgbClr val="329CA2"/>
                    </a:solidFill>
                  </a:tcPr>
                </a:tc>
                <a:tc>
                  <a:txBody>
                    <a:bodyPr/>
                    <a:lstStyle/>
                    <a:p>
                      <a:pPr algn="ctr"/>
                      <a:r>
                        <a:rPr lang="en-GB" sz="1100">
                          <a:effectLst/>
                          <a:latin typeface="Roboto" pitchFamily="2" charset="0"/>
                          <a:ea typeface="Roboto" pitchFamily="2" charset="0"/>
                        </a:rPr>
                        <a:t> Formal classification schemes intended for machine inferencing, reasoning and object-oriented programming.</a:t>
                      </a:r>
                    </a:p>
                  </a:txBody>
                  <a:tcPr marL="41662" marR="41662" marT="0" marB="0" anchor="ctr"/>
                </a:tc>
                <a:tc>
                  <a:txBody>
                    <a:bodyPr/>
                    <a:lstStyle/>
                    <a:p>
                      <a:pPr algn="ctr"/>
                      <a:r>
                        <a:rPr lang="en-GB" sz="1100">
                          <a:effectLst/>
                          <a:latin typeface="Roboto" pitchFamily="2" charset="0"/>
                          <a:ea typeface="Roboto" pitchFamily="2" charset="0"/>
                        </a:rPr>
                        <a:t> Less formal schemes capable of some level of inferencing such as for use with auto categorization.</a:t>
                      </a:r>
                    </a:p>
                  </a:txBody>
                  <a:tcPr marL="41662" marR="41662" marT="0" marB="0" anchor="ctr"/>
                </a:tc>
                <a:tc>
                  <a:txBody>
                    <a:bodyPr/>
                    <a:lstStyle/>
                    <a:p>
                      <a:pPr algn="ctr"/>
                      <a:r>
                        <a:rPr lang="en-GB" sz="1100">
                          <a:effectLst/>
                          <a:latin typeface="Roboto" pitchFamily="2" charset="0"/>
                          <a:ea typeface="Roboto" pitchFamily="2" charset="0"/>
                        </a:rPr>
                        <a:t>Granular subject indexing and navigational taxonomies.</a:t>
                      </a:r>
                      <a:endParaRPr lang="en-GB" sz="1100">
                        <a:effectLst/>
                        <a:latin typeface="Roboto" pitchFamily="2" charset="0"/>
                        <a:ea typeface="Roboto" pitchFamily="2" charset="0"/>
                        <a:cs typeface="Times New Roman" panose="02020603050405020304" pitchFamily="18" charset="0"/>
                      </a:endParaRPr>
                    </a:p>
                  </a:txBody>
                  <a:tcPr marL="41662" marR="41662" marT="0" marB="0" anchor="ctr"/>
                </a:tc>
                <a:extLst>
                  <a:ext uri="{0D108BD9-81ED-4DB2-BD59-A6C34878D82A}">
                    <a16:rowId xmlns:a16="http://schemas.microsoft.com/office/drawing/2014/main" val="3949137828"/>
                  </a:ext>
                </a:extLst>
              </a:tr>
              <a:tr h="474664">
                <a:tc>
                  <a:txBody>
                    <a:bodyPr/>
                    <a:lstStyle/>
                    <a:p>
                      <a:pPr algn="ctr"/>
                      <a:r>
                        <a:rPr lang="en-GB" sz="1400">
                          <a:effectLst/>
                          <a:latin typeface="Roboto" pitchFamily="2" charset="0"/>
                          <a:ea typeface="Roboto" pitchFamily="2" charset="0"/>
                        </a:rPr>
                        <a:t> Inference Bearing</a:t>
                      </a:r>
                    </a:p>
                  </a:txBody>
                  <a:tcPr marL="41662" marR="41662" marT="0" marB="0" anchor="ctr">
                    <a:solidFill>
                      <a:srgbClr val="329CA2"/>
                    </a:solidFill>
                  </a:tcPr>
                </a:tc>
                <a:tc>
                  <a:txBody>
                    <a:bodyPr/>
                    <a:lstStyle/>
                    <a:p>
                      <a:pPr algn="ctr"/>
                      <a:r>
                        <a:rPr lang="en-GB" sz="1200" b="1">
                          <a:solidFill>
                            <a:srgbClr val="00B050"/>
                          </a:solidFill>
                          <a:effectLst/>
                          <a:latin typeface="Roboto" pitchFamily="2" charset="0"/>
                          <a:ea typeface="Roboto" pitchFamily="2" charset="0"/>
                        </a:rPr>
                        <a:t>Yes</a:t>
                      </a:r>
                      <a:endParaRPr lang="en-GB" sz="1200" b="1">
                        <a:solidFill>
                          <a:srgbClr val="00B050"/>
                        </a:solidFill>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200" b="1">
                          <a:solidFill>
                            <a:srgbClr val="00B050"/>
                          </a:solidFill>
                          <a:effectLst/>
                          <a:latin typeface="Roboto" pitchFamily="2" charset="0"/>
                          <a:ea typeface="Roboto" pitchFamily="2" charset="0"/>
                        </a:rPr>
                        <a:t>Yes</a:t>
                      </a:r>
                      <a:endParaRPr lang="en-GB" sz="1200" b="1">
                        <a:solidFill>
                          <a:srgbClr val="00B050"/>
                        </a:solidFill>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200" b="1">
                          <a:solidFill>
                            <a:srgbClr val="C00000"/>
                          </a:solidFill>
                          <a:effectLst/>
                          <a:latin typeface="Roboto" pitchFamily="2" charset="0"/>
                          <a:ea typeface="Roboto" pitchFamily="2" charset="0"/>
                        </a:rPr>
                        <a:t>No</a:t>
                      </a:r>
                      <a:endParaRPr lang="en-GB" sz="1200" b="1">
                        <a:solidFill>
                          <a:srgbClr val="C00000"/>
                        </a:solidFill>
                        <a:effectLst/>
                        <a:latin typeface="Roboto" pitchFamily="2" charset="0"/>
                        <a:ea typeface="Roboto" pitchFamily="2" charset="0"/>
                        <a:cs typeface="Times New Roman" panose="02020603050405020304" pitchFamily="18" charset="0"/>
                      </a:endParaRPr>
                    </a:p>
                  </a:txBody>
                  <a:tcPr marL="41662" marR="41662" marT="0" marB="0" anchor="ctr"/>
                </a:tc>
                <a:extLst>
                  <a:ext uri="{0D108BD9-81ED-4DB2-BD59-A6C34878D82A}">
                    <a16:rowId xmlns:a16="http://schemas.microsoft.com/office/drawing/2014/main" val="1844884902"/>
                  </a:ext>
                </a:extLst>
              </a:tr>
              <a:tr h="632886">
                <a:tc>
                  <a:txBody>
                    <a:bodyPr/>
                    <a:lstStyle/>
                    <a:p>
                      <a:pPr algn="ctr"/>
                      <a:r>
                        <a:rPr lang="en-GB" sz="1400">
                          <a:effectLst/>
                          <a:latin typeface="Roboto" pitchFamily="2" charset="0"/>
                          <a:ea typeface="Roboto" pitchFamily="2" charset="0"/>
                        </a:rPr>
                        <a:t> Semantic</a:t>
                      </a:r>
                    </a:p>
                    <a:p>
                      <a:pPr algn="ctr"/>
                      <a:r>
                        <a:rPr lang="en-GB" sz="1400">
                          <a:effectLst/>
                          <a:latin typeface="Roboto" pitchFamily="2" charset="0"/>
                          <a:ea typeface="Roboto" pitchFamily="2" charset="0"/>
                        </a:rPr>
                        <a:t>Schema</a:t>
                      </a:r>
                    </a:p>
                  </a:txBody>
                  <a:tcPr marL="41662" marR="41662" marT="0" marB="0" anchor="ctr">
                    <a:solidFill>
                      <a:srgbClr val="329CA2"/>
                    </a:solidFill>
                  </a:tcPr>
                </a:tc>
                <a:tc>
                  <a:txBody>
                    <a:bodyPr/>
                    <a:lstStyle/>
                    <a:p>
                      <a:pPr algn="ctr"/>
                      <a:r>
                        <a:rPr lang="en-GB" sz="1200" b="1">
                          <a:effectLst/>
                          <a:latin typeface="Roboto" pitchFamily="2" charset="0"/>
                          <a:ea typeface="Roboto" pitchFamily="2" charset="0"/>
                        </a:rPr>
                        <a:t>OWL</a:t>
                      </a:r>
                      <a:endParaRPr lang="en-GB" sz="1200" b="1">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200" b="1">
                          <a:effectLst/>
                          <a:latin typeface="Roboto" pitchFamily="2" charset="0"/>
                          <a:ea typeface="Roboto" pitchFamily="2" charset="0"/>
                        </a:rPr>
                        <a:t>SKOS</a:t>
                      </a:r>
                      <a:endParaRPr lang="en-GB" sz="1200" b="1">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200" b="1">
                          <a:effectLst/>
                          <a:latin typeface="Roboto" pitchFamily="2" charset="0"/>
                          <a:ea typeface="Roboto" pitchFamily="2" charset="0"/>
                        </a:rPr>
                        <a:t>SKOS</a:t>
                      </a:r>
                      <a:endParaRPr lang="en-GB" sz="1200" b="1">
                        <a:effectLst/>
                        <a:latin typeface="Roboto" pitchFamily="2" charset="0"/>
                        <a:ea typeface="Roboto" pitchFamily="2" charset="0"/>
                        <a:cs typeface="Times New Roman" panose="02020603050405020304" pitchFamily="18" charset="0"/>
                      </a:endParaRPr>
                    </a:p>
                  </a:txBody>
                  <a:tcPr marL="41662" marR="41662" marT="0" marB="0" anchor="ctr"/>
                </a:tc>
                <a:extLst>
                  <a:ext uri="{0D108BD9-81ED-4DB2-BD59-A6C34878D82A}">
                    <a16:rowId xmlns:a16="http://schemas.microsoft.com/office/drawing/2014/main" val="2031565772"/>
                  </a:ext>
                </a:extLst>
              </a:tr>
              <a:tr h="632886">
                <a:tc>
                  <a:txBody>
                    <a:bodyPr/>
                    <a:lstStyle/>
                    <a:p>
                      <a:pPr algn="ctr"/>
                      <a:r>
                        <a:rPr lang="en-GB" sz="1400">
                          <a:effectLst/>
                          <a:latin typeface="Roboto" pitchFamily="2" charset="0"/>
                          <a:ea typeface="Roboto" pitchFamily="2" charset="0"/>
                        </a:rPr>
                        <a:t> Resource</a:t>
                      </a:r>
                    </a:p>
                    <a:p>
                      <a:pPr algn="ctr"/>
                      <a:r>
                        <a:rPr lang="en-GB" sz="1400">
                          <a:effectLst/>
                          <a:latin typeface="Roboto" pitchFamily="2" charset="0"/>
                          <a:ea typeface="Roboto" pitchFamily="2" charset="0"/>
                        </a:rPr>
                        <a:t>Types</a:t>
                      </a:r>
                    </a:p>
                  </a:txBody>
                  <a:tcPr marL="41662" marR="41662" marT="0" marB="0" anchor="ctr">
                    <a:solidFill>
                      <a:srgbClr val="329CA2"/>
                    </a:solidFill>
                  </a:tcPr>
                </a:tc>
                <a:tc>
                  <a:txBody>
                    <a:bodyPr/>
                    <a:lstStyle/>
                    <a:p>
                      <a:pPr algn="ctr"/>
                      <a:r>
                        <a:rPr lang="en-GB" sz="1200">
                          <a:effectLst/>
                          <a:latin typeface="Roboto" pitchFamily="2" charset="0"/>
                          <a:ea typeface="Roboto" pitchFamily="2" charset="0"/>
                        </a:rPr>
                        <a:t>owl:Class</a:t>
                      </a:r>
                    </a:p>
                    <a:p>
                      <a:pPr algn="ctr"/>
                      <a:r>
                        <a:rPr lang="en-GB" sz="1200">
                          <a:effectLst/>
                          <a:latin typeface="Roboto" pitchFamily="2" charset="0"/>
                          <a:ea typeface="Roboto" pitchFamily="2" charset="0"/>
                        </a:rPr>
                        <a:t>owl:NamedIndividual</a:t>
                      </a:r>
                      <a:endParaRPr lang="en-GB" sz="1200">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200">
                          <a:effectLst/>
                          <a:latin typeface="Roboto" pitchFamily="2" charset="0"/>
                          <a:ea typeface="Roboto" pitchFamily="2" charset="0"/>
                        </a:rPr>
                        <a:t>skos:Concept</a:t>
                      </a:r>
                      <a:endParaRPr lang="en-GB" sz="1200">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200">
                          <a:effectLst/>
                          <a:latin typeface="Roboto" pitchFamily="2" charset="0"/>
                          <a:ea typeface="Roboto" pitchFamily="2" charset="0"/>
                        </a:rPr>
                        <a:t>skos:Concept</a:t>
                      </a:r>
                      <a:endParaRPr lang="en-GB" sz="1200">
                        <a:effectLst/>
                        <a:latin typeface="Roboto" pitchFamily="2" charset="0"/>
                        <a:ea typeface="Roboto" pitchFamily="2" charset="0"/>
                        <a:cs typeface="Times New Roman" panose="02020603050405020304" pitchFamily="18" charset="0"/>
                      </a:endParaRPr>
                    </a:p>
                  </a:txBody>
                  <a:tcPr marL="41662" marR="41662" marT="0" marB="0" anchor="ctr"/>
                </a:tc>
                <a:extLst>
                  <a:ext uri="{0D108BD9-81ED-4DB2-BD59-A6C34878D82A}">
                    <a16:rowId xmlns:a16="http://schemas.microsoft.com/office/drawing/2014/main" val="3425095222"/>
                  </a:ext>
                </a:extLst>
              </a:tr>
              <a:tr h="632886">
                <a:tc>
                  <a:txBody>
                    <a:bodyPr/>
                    <a:lstStyle/>
                    <a:p>
                      <a:pPr algn="ctr"/>
                      <a:r>
                        <a:rPr lang="en-GB" sz="1400">
                          <a:effectLst/>
                          <a:latin typeface="Roboto" pitchFamily="2" charset="0"/>
                          <a:ea typeface="Roboto" pitchFamily="2" charset="0"/>
                        </a:rPr>
                        <a:t>Hierarchical Relationships </a:t>
                      </a:r>
                      <a:endParaRPr lang="en-GB" sz="1400">
                        <a:effectLst/>
                        <a:latin typeface="Roboto" pitchFamily="2" charset="0"/>
                        <a:ea typeface="Roboto" pitchFamily="2" charset="0"/>
                        <a:cs typeface="Times New Roman" panose="02020603050405020304" pitchFamily="18" charset="0"/>
                      </a:endParaRPr>
                    </a:p>
                  </a:txBody>
                  <a:tcPr marL="41662" marR="41662" marT="0" marB="0" anchor="ctr">
                    <a:solidFill>
                      <a:srgbClr val="329CA2"/>
                    </a:solidFill>
                  </a:tcPr>
                </a:tc>
                <a:tc>
                  <a:txBody>
                    <a:bodyPr/>
                    <a:lstStyle/>
                    <a:p>
                      <a:pPr algn="ctr"/>
                      <a:r>
                        <a:rPr lang="en-GB" sz="1200">
                          <a:effectLst/>
                          <a:latin typeface="Roboto" pitchFamily="2" charset="0"/>
                          <a:ea typeface="Roboto" pitchFamily="2" charset="0"/>
                        </a:rPr>
                        <a:t>rdfs:subClassOf</a:t>
                      </a:r>
                      <a:endParaRPr lang="en-GB" sz="1200">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200">
                          <a:effectLst/>
                          <a:latin typeface="Roboto" pitchFamily="2" charset="0"/>
                          <a:ea typeface="Roboto" pitchFamily="2" charset="0"/>
                        </a:rPr>
                        <a:t>skos:broaderTransitive</a:t>
                      </a:r>
                    </a:p>
                    <a:p>
                      <a:pPr algn="ctr"/>
                      <a:r>
                        <a:rPr lang="en-GB" sz="1200">
                          <a:effectLst/>
                          <a:latin typeface="Roboto" pitchFamily="2" charset="0"/>
                          <a:ea typeface="Roboto" pitchFamily="2" charset="0"/>
                        </a:rPr>
                        <a:t>skos:narrowerTransitive</a:t>
                      </a:r>
                      <a:endParaRPr lang="en-GB" sz="1200">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200">
                          <a:effectLst/>
                          <a:latin typeface="Roboto" pitchFamily="2" charset="0"/>
                          <a:ea typeface="Roboto" pitchFamily="2" charset="0"/>
                        </a:rPr>
                        <a:t>skos:broader</a:t>
                      </a:r>
                    </a:p>
                    <a:p>
                      <a:pPr algn="ctr"/>
                      <a:r>
                        <a:rPr lang="en-GB" sz="1200">
                          <a:effectLst/>
                          <a:latin typeface="Roboto" pitchFamily="2" charset="0"/>
                          <a:ea typeface="Roboto" pitchFamily="2" charset="0"/>
                        </a:rPr>
                        <a:t>skos:narrower</a:t>
                      </a:r>
                      <a:endParaRPr lang="en-GB" sz="1200">
                        <a:effectLst/>
                        <a:latin typeface="Roboto" pitchFamily="2" charset="0"/>
                        <a:ea typeface="Roboto" pitchFamily="2" charset="0"/>
                        <a:cs typeface="Times New Roman" panose="02020603050405020304" pitchFamily="18" charset="0"/>
                      </a:endParaRPr>
                    </a:p>
                  </a:txBody>
                  <a:tcPr marL="41662" marR="41662" marT="0" marB="0" anchor="ctr"/>
                </a:tc>
                <a:extLst>
                  <a:ext uri="{0D108BD9-81ED-4DB2-BD59-A6C34878D82A}">
                    <a16:rowId xmlns:a16="http://schemas.microsoft.com/office/drawing/2014/main" val="4257839542"/>
                  </a:ext>
                </a:extLst>
              </a:tr>
              <a:tr h="632886">
                <a:tc>
                  <a:txBody>
                    <a:bodyPr/>
                    <a:lstStyle/>
                    <a:p>
                      <a:pPr algn="ctr"/>
                      <a:r>
                        <a:rPr lang="en-GB" sz="1400">
                          <a:effectLst/>
                          <a:latin typeface="Roboto" pitchFamily="2" charset="0"/>
                          <a:ea typeface="Roboto" pitchFamily="2" charset="0"/>
                        </a:rPr>
                        <a:t>Instance-Class Relationship</a:t>
                      </a:r>
                    </a:p>
                  </a:txBody>
                  <a:tcPr marL="41662" marR="41662" marT="0" marB="0" anchor="ctr">
                    <a:solidFill>
                      <a:srgbClr val="329CA2"/>
                    </a:solidFill>
                  </a:tcPr>
                </a:tc>
                <a:tc>
                  <a:txBody>
                    <a:bodyPr/>
                    <a:lstStyle/>
                    <a:p>
                      <a:pPr algn="ctr"/>
                      <a:r>
                        <a:rPr lang="en-GB" sz="1200">
                          <a:effectLst/>
                          <a:latin typeface="Roboto" pitchFamily="2" charset="0"/>
                          <a:ea typeface="Roboto" pitchFamily="2" charset="0"/>
                        </a:rPr>
                        <a:t>rdf:type</a:t>
                      </a:r>
                      <a:endParaRPr lang="en-GB" sz="1200">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200">
                          <a:effectLst/>
                          <a:latin typeface="Roboto" pitchFamily="2" charset="0"/>
                          <a:ea typeface="Roboto" pitchFamily="2" charset="0"/>
                        </a:rPr>
                        <a:t>NA</a:t>
                      </a:r>
                      <a:endParaRPr lang="en-GB" sz="1200">
                        <a:effectLst/>
                        <a:latin typeface="Roboto" pitchFamily="2" charset="0"/>
                        <a:ea typeface="Roboto" pitchFamily="2" charset="0"/>
                        <a:cs typeface="Times New Roman" panose="02020603050405020304" pitchFamily="18" charset="0"/>
                      </a:endParaRPr>
                    </a:p>
                  </a:txBody>
                  <a:tcPr marL="41662" marR="41662" marT="0" marB="0" anchor="ctr"/>
                </a:tc>
                <a:tc>
                  <a:txBody>
                    <a:bodyPr/>
                    <a:lstStyle/>
                    <a:p>
                      <a:pPr algn="ctr"/>
                      <a:r>
                        <a:rPr lang="en-GB" sz="1200">
                          <a:effectLst/>
                          <a:latin typeface="Roboto" pitchFamily="2" charset="0"/>
                          <a:ea typeface="Roboto" pitchFamily="2" charset="0"/>
                        </a:rPr>
                        <a:t>NA</a:t>
                      </a:r>
                      <a:endParaRPr lang="en-GB" sz="1200">
                        <a:effectLst/>
                        <a:latin typeface="Roboto" pitchFamily="2" charset="0"/>
                        <a:ea typeface="Roboto" pitchFamily="2" charset="0"/>
                        <a:cs typeface="Times New Roman" panose="02020603050405020304" pitchFamily="18" charset="0"/>
                      </a:endParaRPr>
                    </a:p>
                  </a:txBody>
                  <a:tcPr marL="41662" marR="41662" marT="0" marB="0" anchor="ctr"/>
                </a:tc>
                <a:extLst>
                  <a:ext uri="{0D108BD9-81ED-4DB2-BD59-A6C34878D82A}">
                    <a16:rowId xmlns:a16="http://schemas.microsoft.com/office/drawing/2014/main" val="953053868"/>
                  </a:ext>
                </a:extLst>
              </a:tr>
            </a:tbl>
          </a:graphicData>
        </a:graphic>
      </p:graphicFrame>
      <p:sp>
        <p:nvSpPr>
          <p:cNvPr id="26" name="Rectangle 25">
            <a:extLst>
              <a:ext uri="{FF2B5EF4-FFF2-40B4-BE49-F238E27FC236}">
                <a16:creationId xmlns:a16="http://schemas.microsoft.com/office/drawing/2014/main" id="{C93E08EF-3F32-BE4B-8235-AED7F9C55710}"/>
              </a:ext>
            </a:extLst>
          </p:cNvPr>
          <p:cNvSpPr/>
          <p:nvPr/>
        </p:nvSpPr>
        <p:spPr>
          <a:xfrm flipH="1">
            <a:off x="0" y="901175"/>
            <a:ext cx="4067330" cy="5956825"/>
          </a:xfrm>
          <a:prstGeom prst="rect">
            <a:avLst/>
          </a:prstGeom>
          <a:solidFill>
            <a:srgbClr val="329C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b="1">
              <a:solidFill>
                <a:schemeClr val="bg1"/>
              </a:solidFill>
              <a:latin typeface="Roboto" pitchFamily="2" charset="0"/>
              <a:ea typeface="Roboto" pitchFamily="2" charset="0"/>
            </a:endParaRPr>
          </a:p>
        </p:txBody>
      </p:sp>
      <p:sp>
        <p:nvSpPr>
          <p:cNvPr id="34" name="Rectangle 33">
            <a:extLst>
              <a:ext uri="{FF2B5EF4-FFF2-40B4-BE49-F238E27FC236}">
                <a16:creationId xmlns:a16="http://schemas.microsoft.com/office/drawing/2014/main" id="{F6CC7FD8-C151-2143-8C18-4264FC798608}"/>
              </a:ext>
            </a:extLst>
          </p:cNvPr>
          <p:cNvSpPr/>
          <p:nvPr/>
        </p:nvSpPr>
        <p:spPr>
          <a:xfrm>
            <a:off x="334745" y="1220814"/>
            <a:ext cx="3398633" cy="5324535"/>
          </a:xfrm>
          <a:prstGeom prst="rect">
            <a:avLst/>
          </a:prstGeom>
          <a:effectLst>
            <a:outerShdw blurRad="50800" dist="38100" dir="2700000" algn="tl" rotWithShape="0">
              <a:srgbClr val="46494A">
                <a:alpha val="40000"/>
              </a:srgbClr>
            </a:outerShdw>
          </a:effectLst>
        </p:spPr>
        <p:txBody>
          <a:bodyPr wrap="square">
            <a:spAutoFit/>
          </a:bodyPr>
          <a:lstStyle/>
          <a:p>
            <a:pPr algn="ctr"/>
            <a:r>
              <a:rPr lang="en-GB" sz="2000">
                <a:solidFill>
                  <a:schemeClr val="bg1"/>
                </a:solidFill>
                <a:latin typeface="Roboto" pitchFamily="2" charset="0"/>
                <a:ea typeface="Calibri" panose="020F0502020204030204" pitchFamily="34" charset="0"/>
                <a:cs typeface="Times New Roman" panose="02020603050405020304" pitchFamily="18" charset="0"/>
              </a:rPr>
              <a:t>Many KOS use a mixture of classes and properties from different open data sources, the most common being OWL and SKOS.</a:t>
            </a:r>
          </a:p>
          <a:p>
            <a:pPr algn="ctr"/>
            <a:endParaRPr lang="en-GB" sz="2000">
              <a:solidFill>
                <a:schemeClr val="bg1"/>
              </a:solidFill>
              <a:latin typeface="Roboto" pitchFamily="2" charset="0"/>
              <a:ea typeface="Roboto" pitchFamily="2" charset="0"/>
              <a:cs typeface="Times New Roman" panose="02020603050405020304" pitchFamily="18" charset="0"/>
            </a:endParaRPr>
          </a:p>
          <a:p>
            <a:pPr algn="ctr"/>
            <a:r>
              <a:rPr lang="en-US" sz="2000">
                <a:solidFill>
                  <a:schemeClr val="bg1"/>
                </a:solidFill>
                <a:latin typeface="Roboto" pitchFamily="2" charset="0"/>
                <a:ea typeface="Roboto" pitchFamily="2" charset="0"/>
              </a:rPr>
              <a:t>If your KOS is primarily based on </a:t>
            </a:r>
            <a:r>
              <a:rPr lang="en-US" sz="2000" b="1" u="sng">
                <a:solidFill>
                  <a:schemeClr val="bg1"/>
                </a:solidFill>
                <a:latin typeface="Roboto" pitchFamily="2" charset="0"/>
                <a:ea typeface="Roboto" pitchFamily="2" charset="0"/>
              </a:rPr>
              <a:t>OWL</a:t>
            </a:r>
            <a:r>
              <a:rPr lang="en-US" sz="2000">
                <a:solidFill>
                  <a:schemeClr val="bg1"/>
                </a:solidFill>
                <a:latin typeface="Roboto" pitchFamily="2" charset="0"/>
                <a:ea typeface="Roboto" pitchFamily="2" charset="0"/>
              </a:rPr>
              <a:t>, then the whole KOS (schema and taxonomy) will be typically be referred to as an </a:t>
            </a:r>
            <a:r>
              <a:rPr lang="en-US" sz="2000" b="1" u="sng">
                <a:solidFill>
                  <a:schemeClr val="bg1"/>
                </a:solidFill>
                <a:latin typeface="Roboto" pitchFamily="2" charset="0"/>
                <a:ea typeface="Roboto" pitchFamily="2" charset="0"/>
              </a:rPr>
              <a:t>Ontology</a:t>
            </a:r>
            <a:r>
              <a:rPr lang="en-US" sz="2000">
                <a:solidFill>
                  <a:schemeClr val="bg1"/>
                </a:solidFill>
                <a:latin typeface="Roboto" pitchFamily="2" charset="0"/>
                <a:ea typeface="Roboto" pitchFamily="2" charset="0"/>
              </a:rPr>
              <a:t>. </a:t>
            </a:r>
          </a:p>
          <a:p>
            <a:pPr algn="ctr"/>
            <a:endParaRPr lang="en-US" sz="2000">
              <a:solidFill>
                <a:schemeClr val="bg1"/>
              </a:solidFill>
              <a:latin typeface="Roboto" pitchFamily="2" charset="0"/>
              <a:ea typeface="Roboto" pitchFamily="2" charset="0"/>
            </a:endParaRPr>
          </a:p>
          <a:p>
            <a:pPr algn="ctr"/>
            <a:r>
              <a:rPr lang="en-US" sz="2000">
                <a:solidFill>
                  <a:schemeClr val="bg1"/>
                </a:solidFill>
                <a:latin typeface="Roboto" pitchFamily="2" charset="0"/>
                <a:ea typeface="Roboto" pitchFamily="2" charset="0"/>
              </a:rPr>
              <a:t>If your KOS is primarily based on </a:t>
            </a:r>
            <a:r>
              <a:rPr lang="en-US" sz="2000" b="1" u="sng">
                <a:solidFill>
                  <a:schemeClr val="bg1"/>
                </a:solidFill>
                <a:latin typeface="Roboto" pitchFamily="2" charset="0"/>
                <a:ea typeface="Roboto" pitchFamily="2" charset="0"/>
              </a:rPr>
              <a:t>SKOS</a:t>
            </a:r>
            <a:r>
              <a:rPr lang="en-US" sz="2000">
                <a:solidFill>
                  <a:schemeClr val="bg1"/>
                </a:solidFill>
                <a:latin typeface="Roboto" pitchFamily="2" charset="0"/>
                <a:ea typeface="Roboto" pitchFamily="2" charset="0"/>
              </a:rPr>
              <a:t> the KOS will typically be referred to as a </a:t>
            </a:r>
            <a:r>
              <a:rPr lang="en-US" sz="2000" b="1" u="sng">
                <a:solidFill>
                  <a:schemeClr val="bg1"/>
                </a:solidFill>
                <a:latin typeface="Roboto" pitchFamily="2" charset="0"/>
                <a:ea typeface="Roboto" pitchFamily="2" charset="0"/>
              </a:rPr>
              <a:t>Taxonomy</a:t>
            </a:r>
            <a:r>
              <a:rPr lang="en-US" sz="2000">
                <a:solidFill>
                  <a:schemeClr val="bg1"/>
                </a:solidFill>
                <a:latin typeface="Roboto" pitchFamily="2" charset="0"/>
                <a:ea typeface="Roboto" pitchFamily="2" charset="0"/>
              </a:rPr>
              <a:t>.</a:t>
            </a:r>
          </a:p>
        </p:txBody>
      </p:sp>
      <p:graphicFrame>
        <p:nvGraphicFramePr>
          <p:cNvPr id="13" name="Table 12">
            <a:extLst>
              <a:ext uri="{FF2B5EF4-FFF2-40B4-BE49-F238E27FC236}">
                <a16:creationId xmlns:a16="http://schemas.microsoft.com/office/drawing/2014/main" id="{0DD4A27B-A266-D64E-A1B5-8E9716E0C3DA}"/>
              </a:ext>
            </a:extLst>
          </p:cNvPr>
          <p:cNvGraphicFramePr>
            <a:graphicFrameLocks noGrp="1"/>
          </p:cNvGraphicFramePr>
          <p:nvPr>
            <p:extLst>
              <p:ext uri="{D42A27DB-BD31-4B8C-83A1-F6EECF244321}">
                <p14:modId xmlns:p14="http://schemas.microsoft.com/office/powerpoint/2010/main" val="2234607777"/>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11</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528014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5003"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a:solidFill>
                  <a:schemeClr val="bg1"/>
                </a:solidFill>
                <a:latin typeface="Roboto"/>
              </a:rPr>
              <a:t>Why Develop Ontologies?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591922" y="1304925"/>
            <a:ext cx="7077075" cy="4682757"/>
          </a:xfrm>
          <a:prstGeom prst="rect">
            <a:avLst/>
          </a:prstGeom>
          <a:noFill/>
        </p:spPr>
        <p:txBody>
          <a:bodyPr wrap="square" lIns="91440" tIns="45720" rIns="91440" bIns="45720" rtlCol="0" anchor="t">
            <a:spAutoFit/>
          </a:bodyPr>
          <a:lstStyle/>
          <a:p>
            <a:pPr marL="285750" indent="-285750">
              <a:lnSpc>
                <a:spcPct val="110000"/>
              </a:lnSpc>
              <a:spcBef>
                <a:spcPts val="1000"/>
              </a:spcBef>
              <a:spcAft>
                <a:spcPts val="600"/>
              </a:spcAft>
              <a:buClr>
                <a:srgbClr val="59595B"/>
              </a:buClr>
              <a:buFont typeface="Arial"/>
              <a:buChar char="•"/>
            </a:pPr>
            <a:r>
              <a:rPr lang="en-US" sz="2000" dirty="0">
                <a:solidFill>
                  <a:srgbClr val="59595B"/>
                </a:solidFill>
                <a:latin typeface="Roboto"/>
              </a:rPr>
              <a:t>Are a better representation of, and between, domains of knowledge</a:t>
            </a:r>
          </a:p>
          <a:p>
            <a:pPr marL="285750" indent="-285750">
              <a:lnSpc>
                <a:spcPct val="110000"/>
              </a:lnSpc>
              <a:spcBef>
                <a:spcPts val="1000"/>
              </a:spcBef>
              <a:spcAft>
                <a:spcPts val="600"/>
              </a:spcAft>
              <a:buClr>
                <a:srgbClr val="59595B"/>
              </a:buClr>
              <a:buFont typeface="Arial"/>
              <a:buChar char="•"/>
            </a:pPr>
            <a:r>
              <a:rPr lang="en-US" sz="2000" dirty="0">
                <a:solidFill>
                  <a:srgbClr val="59595B"/>
                </a:solidFill>
                <a:latin typeface="Roboto"/>
              </a:rPr>
              <a:t>Bridge heterogenous information sources, especially based on standards</a:t>
            </a:r>
          </a:p>
          <a:p>
            <a:pPr marL="285750" indent="-285750">
              <a:lnSpc>
                <a:spcPct val="110000"/>
              </a:lnSpc>
              <a:spcBef>
                <a:spcPts val="1000"/>
              </a:spcBef>
              <a:spcAft>
                <a:spcPts val="600"/>
              </a:spcAft>
              <a:buClr>
                <a:srgbClr val="59595B"/>
              </a:buClr>
              <a:buChar char="•"/>
            </a:pPr>
            <a:r>
              <a:rPr lang="en-US" sz="2000" dirty="0">
                <a:solidFill>
                  <a:srgbClr val="59595B"/>
                </a:solidFill>
                <a:latin typeface="Roboto"/>
              </a:rPr>
              <a:t>Are supported by standard, portable formats</a:t>
            </a:r>
          </a:p>
          <a:p>
            <a:pPr marL="285750" indent="-285750">
              <a:lnSpc>
                <a:spcPct val="110000"/>
              </a:lnSpc>
              <a:spcBef>
                <a:spcPts val="1000"/>
              </a:spcBef>
              <a:spcAft>
                <a:spcPts val="600"/>
              </a:spcAft>
              <a:buClr>
                <a:srgbClr val="59595B"/>
              </a:buClr>
              <a:buChar char="•"/>
            </a:pPr>
            <a:r>
              <a:rPr lang="en-US" sz="2000" dirty="0">
                <a:solidFill>
                  <a:srgbClr val="59595B"/>
                </a:solidFill>
                <a:latin typeface="Roboto"/>
              </a:rPr>
              <a:t>Are native RDF</a:t>
            </a:r>
            <a:endParaRPr lang="en-US" dirty="0">
              <a:solidFill>
                <a:srgbClr val="59595B"/>
              </a:solidFill>
            </a:endParaRPr>
          </a:p>
          <a:p>
            <a:pPr marL="285750" indent="-285750">
              <a:lnSpc>
                <a:spcPct val="110000"/>
              </a:lnSpc>
              <a:spcBef>
                <a:spcPts val="1000"/>
              </a:spcBef>
              <a:spcAft>
                <a:spcPts val="600"/>
              </a:spcAft>
              <a:buClr>
                <a:srgbClr val="59595B"/>
              </a:buClr>
              <a:buFont typeface="Arial"/>
              <a:buChar char="•"/>
            </a:pPr>
            <a:r>
              <a:rPr lang="en-US" sz="2000" dirty="0">
                <a:solidFill>
                  <a:srgbClr val="59595B"/>
                </a:solidFill>
                <a:latin typeface="Roboto"/>
              </a:rPr>
              <a:t>Allow for axiomatic reasoning, graph traversal, and inferencing</a:t>
            </a:r>
          </a:p>
          <a:p>
            <a:pPr marL="285750" indent="-285750">
              <a:lnSpc>
                <a:spcPct val="110000"/>
              </a:lnSpc>
              <a:spcBef>
                <a:spcPts val="1000"/>
              </a:spcBef>
              <a:spcAft>
                <a:spcPts val="600"/>
              </a:spcAft>
              <a:buClr>
                <a:srgbClr val="59595B"/>
              </a:buClr>
              <a:buChar char="•"/>
            </a:pPr>
            <a:r>
              <a:rPr lang="en-US" sz="2000" dirty="0">
                <a:solidFill>
                  <a:srgbClr val="59595B"/>
                </a:solidFill>
                <a:latin typeface="Roboto"/>
              </a:rPr>
              <a:t>Include custom relationships and classes</a:t>
            </a:r>
          </a:p>
          <a:p>
            <a:pPr marL="285750" indent="-285750">
              <a:lnSpc>
                <a:spcPct val="110000"/>
              </a:lnSpc>
              <a:spcBef>
                <a:spcPts val="1000"/>
              </a:spcBef>
              <a:spcAft>
                <a:spcPts val="600"/>
              </a:spcAft>
              <a:buClr>
                <a:srgbClr val="59595B"/>
              </a:buClr>
              <a:buChar char="•"/>
            </a:pPr>
            <a:r>
              <a:rPr lang="en-US" sz="2000" dirty="0">
                <a:solidFill>
                  <a:srgbClr val="59595B"/>
                </a:solidFill>
                <a:latin typeface="Roboto"/>
              </a:rPr>
              <a:t>Are the foundational layer for enterprise knowledge graphs</a:t>
            </a: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a:solidFill>
                  <a:schemeClr val="bg1"/>
                </a:solidFill>
                <a:latin typeface="Roboto"/>
                <a:ea typeface="Roboto" panose="02000000000000000000" pitchFamily="2" charset="0"/>
              </a:rPr>
              <a:t>Ontologies...</a:t>
            </a:r>
            <a:endParaRPr lang="en-US" sz="2400" i="1">
              <a:solidFill>
                <a:schemeClr val="bg1"/>
              </a:solidFill>
              <a:latin typeface="Roboto" panose="02000000000000000000" pitchFamily="2" charset="0"/>
              <a:ea typeface="Roboto" panose="02000000000000000000" pitchFamily="2" charset="0"/>
            </a:endParaRPr>
          </a:p>
        </p:txBody>
      </p:sp>
      <p:graphicFrame>
        <p:nvGraphicFramePr>
          <p:cNvPr id="13" name="Table 12">
            <a:extLst>
              <a:ext uri="{FF2B5EF4-FFF2-40B4-BE49-F238E27FC236}">
                <a16:creationId xmlns:a16="http://schemas.microsoft.com/office/drawing/2014/main" id="{5702BC4F-C288-FC4A-932A-DAF3002C43B2}"/>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12</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77281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Relevance to IA</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13</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610100" y="1304925"/>
            <a:ext cx="7077075" cy="4816703"/>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Modeling with data</a:t>
            </a:r>
          </a:p>
          <a:p>
            <a:pPr marL="458788" lvl="3" indent="-285750" fontAlgn="base">
              <a:spcAft>
                <a:spcPts val="600"/>
              </a:spcAft>
              <a:buFont typeface="AppleSymbols" charset="0"/>
              <a:buChar char="⎻"/>
            </a:pPr>
            <a:r>
              <a:rPr lang="en-US" sz="1800" dirty="0">
                <a:solidFill>
                  <a:srgbClr val="59595B"/>
                </a:solidFill>
                <a:latin typeface="Roboto"/>
              </a:rPr>
              <a:t>Using graph/ontological thinking to model relationships between objects in an IA project</a:t>
            </a:r>
          </a:p>
          <a:p>
            <a:pPr marL="458788" lvl="3" indent="-285750" fontAlgn="base">
              <a:spcAft>
                <a:spcPts val="600"/>
              </a:spcAft>
              <a:buFont typeface="AppleSymbols" charset="0"/>
              <a:buChar char="⎻"/>
            </a:pPr>
            <a:r>
              <a:rPr lang="en-US" sz="1800" dirty="0">
                <a:solidFill>
                  <a:srgbClr val="59595B"/>
                </a:solidFill>
                <a:latin typeface="Roboto"/>
              </a:rPr>
              <a:t>Objects can have custom/unlimited relationships and properties</a:t>
            </a:r>
          </a:p>
          <a:p>
            <a:pPr marL="458788" lvl="3" indent="-285750" fontAlgn="base">
              <a:spcAft>
                <a:spcPts val="600"/>
              </a:spcAft>
              <a:buFont typeface="AppleSymbols" charset="0"/>
              <a:buChar char="⎻"/>
            </a:pPr>
            <a:r>
              <a:rPr lang="en-US" sz="1800" dirty="0">
                <a:solidFill>
                  <a:srgbClr val="59595B"/>
                </a:solidFill>
                <a:latin typeface="Roboto"/>
              </a:rPr>
              <a:t>Depending on complexity, can be done either "manually" or with software</a:t>
            </a:r>
          </a:p>
          <a:p>
            <a:pPr>
              <a:spcAft>
                <a:spcPts val="600"/>
              </a:spcAft>
            </a:pPr>
            <a:endParaRPr lang="en-US" sz="2000" dirty="0">
              <a:solidFill>
                <a:srgbClr val="59595B"/>
              </a:solidFill>
              <a:latin typeface="Roboto" panose="02000000000000000000" pitchFamily="2" charset="0"/>
              <a:ea typeface="Roboto" panose="02000000000000000000" pitchFamily="2" charset="0"/>
            </a:endParaRPr>
          </a:p>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Using external sources as data points</a:t>
            </a:r>
          </a:p>
          <a:p>
            <a:pPr marL="458788" lvl="3" indent="-285750" fontAlgn="base">
              <a:spcAft>
                <a:spcPts val="600"/>
              </a:spcAft>
              <a:buFont typeface="AppleSymbols" charset="0"/>
              <a:buChar char="⎻"/>
            </a:pPr>
            <a:r>
              <a:rPr lang="en-US" sz="1800" dirty="0">
                <a:solidFill>
                  <a:srgbClr val="59595B"/>
                </a:solidFill>
                <a:latin typeface="Roboto"/>
              </a:rPr>
              <a:t>Equate objects to external sources to add data and information</a:t>
            </a:r>
          </a:p>
          <a:p>
            <a:pPr>
              <a:spcAft>
                <a:spcPts val="600"/>
              </a:spcAft>
            </a:pPr>
            <a:endParaRPr lang="en-US" sz="2000" dirty="0">
              <a:solidFill>
                <a:srgbClr val="59595B"/>
              </a:solidFill>
              <a:latin typeface="Roboto" panose="02000000000000000000" pitchFamily="2" charset="0"/>
              <a:ea typeface="Roboto" panose="02000000000000000000" pitchFamily="2" charset="0"/>
            </a:endParaRPr>
          </a:p>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Leveraging existing resources</a:t>
            </a:r>
          </a:p>
          <a:p>
            <a:pPr marL="458788" lvl="3" indent="-285750" fontAlgn="base">
              <a:spcAft>
                <a:spcPts val="600"/>
              </a:spcAft>
              <a:buFont typeface="AppleSymbols" charset="0"/>
              <a:buChar char="⎻"/>
            </a:pPr>
            <a:r>
              <a:rPr lang="en-US" sz="1800" dirty="0">
                <a:solidFill>
                  <a:srgbClr val="59595B"/>
                </a:solidFill>
                <a:latin typeface="Roboto"/>
              </a:rPr>
              <a:t>Information environments can be ingested and included in the model</a:t>
            </a: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rtlCol="0">
            <a:spAutoFit/>
          </a:bodyPr>
          <a:lstStyle/>
          <a:p>
            <a:pPr fontAlgn="base"/>
            <a:r>
              <a:rPr lang="en-US" sz="2400" i="1" dirty="0">
                <a:solidFill>
                  <a:schemeClr val="bg1"/>
                </a:solidFill>
                <a:latin typeface="Roboto" panose="02000000000000000000" pitchFamily="2" charset="0"/>
                <a:ea typeface="Roboto" panose="02000000000000000000" pitchFamily="2" charset="0"/>
              </a:rPr>
              <a:t>Ontologies and IA</a:t>
            </a:r>
            <a:endParaRPr lang="en-US" sz="24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76169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Relevance to IA</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14</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610100" y="1304925"/>
            <a:ext cx="7077075" cy="2677656"/>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Navigate concepts to get to content</a:t>
            </a:r>
          </a:p>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Navigate content to get to concepts (for related content)</a:t>
            </a:r>
          </a:p>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Resolving entities across graphs to create aggregates</a:t>
            </a:r>
          </a:p>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Linking to Linked Data sources to add information</a:t>
            </a:r>
          </a:p>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Semantic search</a:t>
            </a:r>
          </a:p>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Voice Assistants</a:t>
            </a:r>
          </a:p>
          <a:p>
            <a:pPr marL="458788" lvl="3" indent="-285750" fontAlgn="base">
              <a:spcAft>
                <a:spcPts val="600"/>
              </a:spcAft>
              <a:buFont typeface="AppleSymbols" charset="0"/>
              <a:buChar char="⎻"/>
            </a:pPr>
            <a:r>
              <a:rPr lang="en-US" sz="1800" dirty="0">
                <a:solidFill>
                  <a:srgbClr val="59595B"/>
                </a:solidFill>
                <a:latin typeface="Roboto"/>
              </a:rPr>
              <a:t>These last two require lots of work and systems integration</a:t>
            </a: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830997"/>
          </a:xfrm>
          <a:prstGeom prst="rect">
            <a:avLst/>
          </a:prstGeom>
          <a:noFill/>
        </p:spPr>
        <p:txBody>
          <a:bodyPr wrap="square" rtlCol="0">
            <a:spAutoFit/>
          </a:bodyPr>
          <a:lstStyle/>
          <a:p>
            <a:pPr fontAlgn="base"/>
            <a:r>
              <a:rPr lang="en-US" sz="2400" i="1" dirty="0">
                <a:solidFill>
                  <a:schemeClr val="bg1"/>
                </a:solidFill>
                <a:latin typeface="Roboto" panose="02000000000000000000" pitchFamily="2" charset="0"/>
                <a:ea typeface="Roboto" panose="02000000000000000000" pitchFamily="2" charset="0"/>
              </a:rPr>
              <a:t>Graph-Driven Environments</a:t>
            </a:r>
            <a:endParaRPr lang="en-US" sz="24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04136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Triples</a:t>
            </a:r>
            <a:endParaRPr lang="en-US" sz="2400" i="1" dirty="0">
              <a:solidFill>
                <a:schemeClr val="bg1"/>
              </a:solidFill>
              <a:latin typeface="Roboto" panose="02000000000000000000" pitchFamily="2" charset="0"/>
              <a:ea typeface="Roboto" panose="02000000000000000000" pitchFamily="2" charset="0"/>
            </a:endParaRPr>
          </a:p>
        </p:txBody>
      </p:sp>
      <p:grpSp>
        <p:nvGrpSpPr>
          <p:cNvPr id="10" name="Group 9">
            <a:extLst>
              <a:ext uri="{FF2B5EF4-FFF2-40B4-BE49-F238E27FC236}">
                <a16:creationId xmlns:a16="http://schemas.microsoft.com/office/drawing/2014/main" id="{B4712ABE-35B0-6B4B-813B-9B30EE41E37F}"/>
              </a:ext>
            </a:extLst>
          </p:cNvPr>
          <p:cNvGrpSpPr/>
          <p:nvPr/>
        </p:nvGrpSpPr>
        <p:grpSpPr>
          <a:xfrm>
            <a:off x="4697753" y="1529197"/>
            <a:ext cx="6857518" cy="1374120"/>
            <a:chOff x="2667241" y="2445570"/>
            <a:chExt cx="6857518" cy="1374120"/>
          </a:xfrm>
        </p:grpSpPr>
        <p:sp>
          <p:nvSpPr>
            <p:cNvPr id="11" name="Oval 10">
              <a:extLst>
                <a:ext uri="{FF2B5EF4-FFF2-40B4-BE49-F238E27FC236}">
                  <a16:creationId xmlns:a16="http://schemas.microsoft.com/office/drawing/2014/main" id="{D2F0A882-7CC6-A340-8D59-4D18AA581BC6}"/>
                </a:ext>
              </a:extLst>
            </p:cNvPr>
            <p:cNvSpPr>
              <a:spLocks noChangeAspect="1"/>
            </p:cNvSpPr>
            <p:nvPr/>
          </p:nvSpPr>
          <p:spPr>
            <a:xfrm>
              <a:off x="8153159" y="2445570"/>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Object</a:t>
              </a:r>
            </a:p>
          </p:txBody>
        </p:sp>
        <p:sp>
          <p:nvSpPr>
            <p:cNvPr id="13" name="Oval 12">
              <a:extLst>
                <a:ext uri="{FF2B5EF4-FFF2-40B4-BE49-F238E27FC236}">
                  <a16:creationId xmlns:a16="http://schemas.microsoft.com/office/drawing/2014/main" id="{FD56CF90-3980-6F42-AD99-5CD83C59701F}"/>
                </a:ext>
              </a:extLst>
            </p:cNvPr>
            <p:cNvSpPr>
              <a:spLocks noChangeAspect="1"/>
            </p:cNvSpPr>
            <p:nvPr/>
          </p:nvSpPr>
          <p:spPr>
            <a:xfrm>
              <a:off x="2667241" y="2448090"/>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Subject</a:t>
              </a:r>
            </a:p>
          </p:txBody>
        </p:sp>
        <p:cxnSp>
          <p:nvCxnSpPr>
            <p:cNvPr id="14" name="Straight Connector 13">
              <a:extLst>
                <a:ext uri="{FF2B5EF4-FFF2-40B4-BE49-F238E27FC236}">
                  <a16:creationId xmlns:a16="http://schemas.microsoft.com/office/drawing/2014/main" id="{5124CF60-7334-214A-99FE-BFD427A30CF0}"/>
                </a:ext>
              </a:extLst>
            </p:cNvPr>
            <p:cNvCxnSpPr>
              <a:cxnSpLocks/>
              <a:stCxn id="13" idx="6"/>
              <a:endCxn id="11" idx="2"/>
            </p:cNvCxnSpPr>
            <p:nvPr/>
          </p:nvCxnSpPr>
          <p:spPr>
            <a:xfrm flipV="1">
              <a:off x="4038841" y="3131370"/>
              <a:ext cx="4114318" cy="2520"/>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653B5D-DB10-F548-9DBF-21D5692CA295}"/>
                </a:ext>
              </a:extLst>
            </p:cNvPr>
            <p:cNvSpPr txBox="1"/>
            <p:nvPr/>
          </p:nvSpPr>
          <p:spPr>
            <a:xfrm>
              <a:off x="5624598" y="2823593"/>
              <a:ext cx="942803"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Predicate</a:t>
              </a:r>
            </a:p>
          </p:txBody>
        </p:sp>
        <p:sp>
          <p:nvSpPr>
            <p:cNvPr id="16" name="TextBox 15">
              <a:extLst>
                <a:ext uri="{FF2B5EF4-FFF2-40B4-BE49-F238E27FC236}">
                  <a16:creationId xmlns:a16="http://schemas.microsoft.com/office/drawing/2014/main" id="{24C18E01-BAE7-0241-BC51-AB582811332C}"/>
                </a:ext>
              </a:extLst>
            </p:cNvPr>
            <p:cNvSpPr txBox="1"/>
            <p:nvPr/>
          </p:nvSpPr>
          <p:spPr>
            <a:xfrm>
              <a:off x="5736992" y="3165232"/>
              <a:ext cx="718014"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(Verb)</a:t>
              </a:r>
            </a:p>
          </p:txBody>
        </p:sp>
      </p:grpSp>
      <p:grpSp>
        <p:nvGrpSpPr>
          <p:cNvPr id="18" name="Group 17">
            <a:extLst>
              <a:ext uri="{FF2B5EF4-FFF2-40B4-BE49-F238E27FC236}">
                <a16:creationId xmlns:a16="http://schemas.microsoft.com/office/drawing/2014/main" id="{562BB593-9A3C-0F49-A148-069AA6C6B40A}"/>
              </a:ext>
            </a:extLst>
          </p:cNvPr>
          <p:cNvGrpSpPr/>
          <p:nvPr/>
        </p:nvGrpSpPr>
        <p:grpSpPr>
          <a:xfrm>
            <a:off x="4693271" y="3028097"/>
            <a:ext cx="6857518" cy="1374120"/>
            <a:chOff x="2667241" y="4104041"/>
            <a:chExt cx="6857518" cy="1374120"/>
          </a:xfrm>
        </p:grpSpPr>
        <p:sp>
          <p:nvSpPr>
            <p:cNvPr id="24" name="Oval 23">
              <a:extLst>
                <a:ext uri="{FF2B5EF4-FFF2-40B4-BE49-F238E27FC236}">
                  <a16:creationId xmlns:a16="http://schemas.microsoft.com/office/drawing/2014/main" id="{D664602E-5C50-F74C-8654-E9DDB04C54E4}"/>
                </a:ext>
              </a:extLst>
            </p:cNvPr>
            <p:cNvSpPr>
              <a:spLocks noChangeAspect="1"/>
            </p:cNvSpPr>
            <p:nvPr/>
          </p:nvSpPr>
          <p:spPr>
            <a:xfrm>
              <a:off x="8153159" y="4104041"/>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Node</a:t>
              </a:r>
            </a:p>
          </p:txBody>
        </p:sp>
        <p:sp>
          <p:nvSpPr>
            <p:cNvPr id="25" name="Oval 24">
              <a:extLst>
                <a:ext uri="{FF2B5EF4-FFF2-40B4-BE49-F238E27FC236}">
                  <a16:creationId xmlns:a16="http://schemas.microsoft.com/office/drawing/2014/main" id="{247C7C71-9C65-C646-9234-60BCF4A20130}"/>
                </a:ext>
              </a:extLst>
            </p:cNvPr>
            <p:cNvSpPr>
              <a:spLocks noChangeAspect="1"/>
            </p:cNvSpPr>
            <p:nvPr/>
          </p:nvSpPr>
          <p:spPr>
            <a:xfrm>
              <a:off x="2667241" y="4106561"/>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Node</a:t>
              </a:r>
            </a:p>
          </p:txBody>
        </p:sp>
        <p:cxnSp>
          <p:nvCxnSpPr>
            <p:cNvPr id="26" name="Straight Connector 25">
              <a:extLst>
                <a:ext uri="{FF2B5EF4-FFF2-40B4-BE49-F238E27FC236}">
                  <a16:creationId xmlns:a16="http://schemas.microsoft.com/office/drawing/2014/main" id="{B73D81ED-0D6B-7C42-B349-C65ADF755144}"/>
                </a:ext>
              </a:extLst>
            </p:cNvPr>
            <p:cNvCxnSpPr>
              <a:cxnSpLocks/>
            </p:cNvCxnSpPr>
            <p:nvPr/>
          </p:nvCxnSpPr>
          <p:spPr>
            <a:xfrm flipV="1">
              <a:off x="4038841" y="4789841"/>
              <a:ext cx="4114318" cy="2520"/>
            </a:xfrm>
            <a:prstGeom prst="line">
              <a:avLst/>
            </a:prstGeom>
            <a:ln w="31750">
              <a:solidFill>
                <a:srgbClr val="002EA7"/>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B3D668A-0CE3-7A4A-8045-22EE0F5D5A07}"/>
                </a:ext>
              </a:extLst>
            </p:cNvPr>
            <p:cNvSpPr txBox="1"/>
            <p:nvPr/>
          </p:nvSpPr>
          <p:spPr>
            <a:xfrm>
              <a:off x="5474592" y="4480901"/>
              <a:ext cx="1240489" cy="30777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Edge</a:t>
              </a:r>
            </a:p>
          </p:txBody>
        </p:sp>
      </p:grpSp>
      <p:grpSp>
        <p:nvGrpSpPr>
          <p:cNvPr id="33" name="Group 32">
            <a:extLst>
              <a:ext uri="{FF2B5EF4-FFF2-40B4-BE49-F238E27FC236}">
                <a16:creationId xmlns:a16="http://schemas.microsoft.com/office/drawing/2014/main" id="{D1340137-1780-DA4C-95B2-CE91A74D4718}"/>
              </a:ext>
            </a:extLst>
          </p:cNvPr>
          <p:cNvGrpSpPr/>
          <p:nvPr/>
        </p:nvGrpSpPr>
        <p:grpSpPr>
          <a:xfrm>
            <a:off x="4692107" y="4521957"/>
            <a:ext cx="6857518" cy="1374120"/>
            <a:chOff x="2667241" y="2445570"/>
            <a:chExt cx="6857518" cy="1374120"/>
          </a:xfrm>
        </p:grpSpPr>
        <p:sp>
          <p:nvSpPr>
            <p:cNvPr id="34" name="Oval 33">
              <a:extLst>
                <a:ext uri="{FF2B5EF4-FFF2-40B4-BE49-F238E27FC236}">
                  <a16:creationId xmlns:a16="http://schemas.microsoft.com/office/drawing/2014/main" id="{C844F14C-4600-AA44-8FFB-15CCDB76E1DA}"/>
                </a:ext>
              </a:extLst>
            </p:cNvPr>
            <p:cNvSpPr>
              <a:spLocks noChangeAspect="1"/>
            </p:cNvSpPr>
            <p:nvPr/>
          </p:nvSpPr>
          <p:spPr>
            <a:xfrm>
              <a:off x="8153159" y="2445570"/>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Entity</a:t>
              </a:r>
            </a:p>
          </p:txBody>
        </p:sp>
        <p:sp>
          <p:nvSpPr>
            <p:cNvPr id="35" name="Oval 34">
              <a:extLst>
                <a:ext uri="{FF2B5EF4-FFF2-40B4-BE49-F238E27FC236}">
                  <a16:creationId xmlns:a16="http://schemas.microsoft.com/office/drawing/2014/main" id="{1077BB89-D758-E94D-93C7-9CFBC1D7201D}"/>
                </a:ext>
              </a:extLst>
            </p:cNvPr>
            <p:cNvSpPr>
              <a:spLocks noChangeAspect="1"/>
            </p:cNvSpPr>
            <p:nvPr/>
          </p:nvSpPr>
          <p:spPr>
            <a:xfrm>
              <a:off x="2667241" y="2448090"/>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Entity</a:t>
              </a:r>
            </a:p>
          </p:txBody>
        </p:sp>
        <p:cxnSp>
          <p:nvCxnSpPr>
            <p:cNvPr id="36" name="Straight Connector 35">
              <a:extLst>
                <a:ext uri="{FF2B5EF4-FFF2-40B4-BE49-F238E27FC236}">
                  <a16:creationId xmlns:a16="http://schemas.microsoft.com/office/drawing/2014/main" id="{E9E6E844-243F-D442-8DEB-E2A522B03575}"/>
                </a:ext>
              </a:extLst>
            </p:cNvPr>
            <p:cNvCxnSpPr>
              <a:cxnSpLocks/>
            </p:cNvCxnSpPr>
            <p:nvPr/>
          </p:nvCxnSpPr>
          <p:spPr>
            <a:xfrm flipV="1">
              <a:off x="4038841" y="3131370"/>
              <a:ext cx="4114318" cy="2520"/>
            </a:xfrm>
            <a:prstGeom prst="line">
              <a:avLst/>
            </a:prstGeom>
            <a:ln w="31750">
              <a:solidFill>
                <a:srgbClr val="002EA7"/>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08C9B9D-4333-744E-B908-0A465D2F9A83}"/>
                </a:ext>
              </a:extLst>
            </p:cNvPr>
            <p:cNvSpPr txBox="1"/>
            <p:nvPr/>
          </p:nvSpPr>
          <p:spPr>
            <a:xfrm>
              <a:off x="5475755" y="2823593"/>
              <a:ext cx="1240489" cy="30777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Relationship</a:t>
              </a:r>
            </a:p>
          </p:txBody>
        </p:sp>
      </p:grpSp>
      <p:graphicFrame>
        <p:nvGraphicFramePr>
          <p:cNvPr id="28" name="Table 27">
            <a:extLst>
              <a:ext uri="{FF2B5EF4-FFF2-40B4-BE49-F238E27FC236}">
                <a16:creationId xmlns:a16="http://schemas.microsoft.com/office/drawing/2014/main" id="{E6E9533D-C5D3-C146-A54E-AC5E05F5E1AA}"/>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15</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187771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Triples: Examples</a:t>
            </a:r>
            <a:endParaRPr lang="en-US" sz="2400" i="1" dirty="0">
              <a:solidFill>
                <a:schemeClr val="bg1"/>
              </a:solidFill>
              <a:latin typeface="Roboto" panose="02000000000000000000" pitchFamily="2" charset="0"/>
              <a:ea typeface="Roboto" panose="02000000000000000000" pitchFamily="2" charset="0"/>
            </a:endParaRPr>
          </a:p>
        </p:txBody>
      </p:sp>
      <p:grpSp>
        <p:nvGrpSpPr>
          <p:cNvPr id="10" name="Group 9">
            <a:extLst>
              <a:ext uri="{FF2B5EF4-FFF2-40B4-BE49-F238E27FC236}">
                <a16:creationId xmlns:a16="http://schemas.microsoft.com/office/drawing/2014/main" id="{B4712ABE-35B0-6B4B-813B-9B30EE41E37F}"/>
              </a:ext>
            </a:extLst>
          </p:cNvPr>
          <p:cNvGrpSpPr/>
          <p:nvPr/>
        </p:nvGrpSpPr>
        <p:grpSpPr>
          <a:xfrm>
            <a:off x="4697753" y="1529197"/>
            <a:ext cx="6857518" cy="1374120"/>
            <a:chOff x="2667241" y="2445570"/>
            <a:chExt cx="6857518" cy="1374120"/>
          </a:xfrm>
        </p:grpSpPr>
        <p:sp>
          <p:nvSpPr>
            <p:cNvPr id="11" name="Oval 10">
              <a:extLst>
                <a:ext uri="{FF2B5EF4-FFF2-40B4-BE49-F238E27FC236}">
                  <a16:creationId xmlns:a16="http://schemas.microsoft.com/office/drawing/2014/main" id="{D2F0A882-7CC6-A340-8D59-4D18AA581BC6}"/>
                </a:ext>
              </a:extLst>
            </p:cNvPr>
            <p:cNvSpPr>
              <a:spLocks noChangeAspect="1"/>
            </p:cNvSpPr>
            <p:nvPr/>
          </p:nvSpPr>
          <p:spPr>
            <a:xfrm>
              <a:off x="8153159" y="2445570"/>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New Mexico</a:t>
              </a:r>
            </a:p>
          </p:txBody>
        </p:sp>
        <p:sp>
          <p:nvSpPr>
            <p:cNvPr id="13" name="Oval 12">
              <a:extLst>
                <a:ext uri="{FF2B5EF4-FFF2-40B4-BE49-F238E27FC236}">
                  <a16:creationId xmlns:a16="http://schemas.microsoft.com/office/drawing/2014/main" id="{FD56CF90-3980-6F42-AD99-5CD83C59701F}"/>
                </a:ext>
              </a:extLst>
            </p:cNvPr>
            <p:cNvSpPr>
              <a:spLocks noChangeAspect="1"/>
            </p:cNvSpPr>
            <p:nvPr/>
          </p:nvSpPr>
          <p:spPr>
            <a:xfrm>
              <a:off x="2667241" y="2448090"/>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Bob</a:t>
              </a:r>
            </a:p>
          </p:txBody>
        </p:sp>
        <p:cxnSp>
          <p:nvCxnSpPr>
            <p:cNvPr id="14" name="Straight Connector 13">
              <a:extLst>
                <a:ext uri="{FF2B5EF4-FFF2-40B4-BE49-F238E27FC236}">
                  <a16:creationId xmlns:a16="http://schemas.microsoft.com/office/drawing/2014/main" id="{5124CF60-7334-214A-99FE-BFD427A30CF0}"/>
                </a:ext>
              </a:extLst>
            </p:cNvPr>
            <p:cNvCxnSpPr>
              <a:cxnSpLocks/>
              <a:stCxn id="13" idx="6"/>
              <a:endCxn id="11" idx="2"/>
            </p:cNvCxnSpPr>
            <p:nvPr/>
          </p:nvCxnSpPr>
          <p:spPr>
            <a:xfrm flipV="1">
              <a:off x="4038841" y="3131370"/>
              <a:ext cx="4114318" cy="2520"/>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653B5D-DB10-F548-9DBF-21D5692CA295}"/>
                </a:ext>
              </a:extLst>
            </p:cNvPr>
            <p:cNvSpPr txBox="1"/>
            <p:nvPr/>
          </p:nvSpPr>
          <p:spPr>
            <a:xfrm>
              <a:off x="5624598" y="2823593"/>
              <a:ext cx="942803"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Lives in</a:t>
              </a:r>
            </a:p>
          </p:txBody>
        </p:sp>
        <p:sp>
          <p:nvSpPr>
            <p:cNvPr id="16" name="TextBox 15">
              <a:extLst>
                <a:ext uri="{FF2B5EF4-FFF2-40B4-BE49-F238E27FC236}">
                  <a16:creationId xmlns:a16="http://schemas.microsoft.com/office/drawing/2014/main" id="{24C18E01-BAE7-0241-BC51-AB582811332C}"/>
                </a:ext>
              </a:extLst>
            </p:cNvPr>
            <p:cNvSpPr txBox="1"/>
            <p:nvPr/>
          </p:nvSpPr>
          <p:spPr>
            <a:xfrm>
              <a:off x="5736992" y="3165232"/>
              <a:ext cx="718014" cy="307777"/>
            </a:xfrm>
            <a:prstGeom prst="rect">
              <a:avLst/>
            </a:prstGeom>
            <a:noFill/>
          </p:spPr>
          <p:txBody>
            <a:bodyPr wrap="square" rtlCol="0">
              <a:spAutoFit/>
            </a:bodyPr>
            <a:lstStyle/>
            <a:p>
              <a:endParaRPr lang="en-US" sz="1400" dirty="0">
                <a:latin typeface="Roboto" panose="02000000000000000000" pitchFamily="2" charset="0"/>
                <a:ea typeface="Roboto" panose="02000000000000000000" pitchFamily="2" charset="0"/>
              </a:endParaRPr>
            </a:p>
          </p:txBody>
        </p:sp>
      </p:grpSp>
      <p:grpSp>
        <p:nvGrpSpPr>
          <p:cNvPr id="18" name="Group 17">
            <a:extLst>
              <a:ext uri="{FF2B5EF4-FFF2-40B4-BE49-F238E27FC236}">
                <a16:creationId xmlns:a16="http://schemas.microsoft.com/office/drawing/2014/main" id="{562BB593-9A3C-0F49-A148-069AA6C6B40A}"/>
              </a:ext>
            </a:extLst>
          </p:cNvPr>
          <p:cNvGrpSpPr/>
          <p:nvPr/>
        </p:nvGrpSpPr>
        <p:grpSpPr>
          <a:xfrm>
            <a:off x="4693271" y="3028097"/>
            <a:ext cx="6857518" cy="1374120"/>
            <a:chOff x="2667241" y="4104041"/>
            <a:chExt cx="6857518" cy="1374120"/>
          </a:xfrm>
        </p:grpSpPr>
        <p:sp>
          <p:nvSpPr>
            <p:cNvPr id="24" name="Oval 23">
              <a:extLst>
                <a:ext uri="{FF2B5EF4-FFF2-40B4-BE49-F238E27FC236}">
                  <a16:creationId xmlns:a16="http://schemas.microsoft.com/office/drawing/2014/main" id="{D664602E-5C50-F74C-8654-E9DDB04C54E4}"/>
                </a:ext>
              </a:extLst>
            </p:cNvPr>
            <p:cNvSpPr>
              <a:spLocks noChangeAspect="1"/>
            </p:cNvSpPr>
            <p:nvPr/>
          </p:nvSpPr>
          <p:spPr>
            <a:xfrm>
              <a:off x="8153159" y="4104041"/>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Poodle</a:t>
              </a:r>
            </a:p>
          </p:txBody>
        </p:sp>
        <p:sp>
          <p:nvSpPr>
            <p:cNvPr id="25" name="Oval 24">
              <a:extLst>
                <a:ext uri="{FF2B5EF4-FFF2-40B4-BE49-F238E27FC236}">
                  <a16:creationId xmlns:a16="http://schemas.microsoft.com/office/drawing/2014/main" id="{247C7C71-9C65-C646-9234-60BCF4A20130}"/>
                </a:ext>
              </a:extLst>
            </p:cNvPr>
            <p:cNvSpPr>
              <a:spLocks noChangeAspect="1"/>
            </p:cNvSpPr>
            <p:nvPr/>
          </p:nvSpPr>
          <p:spPr>
            <a:xfrm>
              <a:off x="2667241" y="4106561"/>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Dog</a:t>
              </a:r>
            </a:p>
          </p:txBody>
        </p:sp>
        <p:cxnSp>
          <p:nvCxnSpPr>
            <p:cNvPr id="26" name="Straight Connector 25">
              <a:extLst>
                <a:ext uri="{FF2B5EF4-FFF2-40B4-BE49-F238E27FC236}">
                  <a16:creationId xmlns:a16="http://schemas.microsoft.com/office/drawing/2014/main" id="{B73D81ED-0D6B-7C42-B349-C65ADF755144}"/>
                </a:ext>
              </a:extLst>
            </p:cNvPr>
            <p:cNvCxnSpPr>
              <a:cxnSpLocks/>
            </p:cNvCxnSpPr>
            <p:nvPr/>
          </p:nvCxnSpPr>
          <p:spPr>
            <a:xfrm flipV="1">
              <a:off x="4038841" y="4789841"/>
              <a:ext cx="4114318" cy="2520"/>
            </a:xfrm>
            <a:prstGeom prst="line">
              <a:avLst/>
            </a:prstGeom>
            <a:ln w="31750">
              <a:solidFill>
                <a:srgbClr val="002EA7"/>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B3D668A-0CE3-7A4A-8045-22EE0F5D5A07}"/>
                </a:ext>
              </a:extLst>
            </p:cNvPr>
            <p:cNvSpPr txBox="1"/>
            <p:nvPr/>
          </p:nvSpPr>
          <p:spPr>
            <a:xfrm>
              <a:off x="5474592" y="4431026"/>
              <a:ext cx="1240489" cy="738664"/>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Has Breed</a:t>
              </a:r>
            </a:p>
            <a:p>
              <a:pPr algn="ctr"/>
              <a:endParaRPr lang="en-US" sz="1400" dirty="0">
                <a:latin typeface="Roboto" panose="02000000000000000000" pitchFamily="2" charset="0"/>
                <a:ea typeface="Roboto" panose="02000000000000000000" pitchFamily="2" charset="0"/>
              </a:endParaRPr>
            </a:p>
            <a:p>
              <a:pPr algn="ctr"/>
              <a:r>
                <a:rPr lang="en-US" sz="1400" dirty="0">
                  <a:latin typeface="Roboto" panose="02000000000000000000" pitchFamily="2" charset="0"/>
                  <a:ea typeface="Roboto" panose="02000000000000000000" pitchFamily="2" charset="0"/>
                </a:rPr>
                <a:t>Is A Breed of</a:t>
              </a:r>
            </a:p>
          </p:txBody>
        </p:sp>
      </p:grpSp>
      <p:grpSp>
        <p:nvGrpSpPr>
          <p:cNvPr id="33" name="Group 32">
            <a:extLst>
              <a:ext uri="{FF2B5EF4-FFF2-40B4-BE49-F238E27FC236}">
                <a16:creationId xmlns:a16="http://schemas.microsoft.com/office/drawing/2014/main" id="{D1340137-1780-DA4C-95B2-CE91A74D4718}"/>
              </a:ext>
            </a:extLst>
          </p:cNvPr>
          <p:cNvGrpSpPr/>
          <p:nvPr/>
        </p:nvGrpSpPr>
        <p:grpSpPr>
          <a:xfrm>
            <a:off x="4692107" y="4521957"/>
            <a:ext cx="6857518" cy="1374120"/>
            <a:chOff x="2667241" y="2445570"/>
            <a:chExt cx="6857518" cy="1374120"/>
          </a:xfrm>
        </p:grpSpPr>
        <p:sp>
          <p:nvSpPr>
            <p:cNvPr id="34" name="Oval 33">
              <a:extLst>
                <a:ext uri="{FF2B5EF4-FFF2-40B4-BE49-F238E27FC236}">
                  <a16:creationId xmlns:a16="http://schemas.microsoft.com/office/drawing/2014/main" id="{C844F14C-4600-AA44-8FFB-15CCDB76E1DA}"/>
                </a:ext>
              </a:extLst>
            </p:cNvPr>
            <p:cNvSpPr>
              <a:spLocks noChangeAspect="1"/>
            </p:cNvSpPr>
            <p:nvPr/>
          </p:nvSpPr>
          <p:spPr>
            <a:xfrm>
              <a:off x="8153159" y="2445570"/>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latin typeface="Roboto" panose="02000000000000000000" pitchFamily="2" charset="0"/>
                  <a:ea typeface="Roboto" panose="02000000000000000000" pitchFamily="2" charset="0"/>
                </a:rPr>
                <a:t>Ahren</a:t>
              </a:r>
              <a:endParaRPr lang="en-US" sz="1600" dirty="0">
                <a:latin typeface="Roboto" panose="02000000000000000000" pitchFamily="2" charset="0"/>
                <a:ea typeface="Roboto" panose="02000000000000000000" pitchFamily="2" charset="0"/>
              </a:endParaRPr>
            </a:p>
          </p:txBody>
        </p:sp>
        <p:sp>
          <p:nvSpPr>
            <p:cNvPr id="35" name="Oval 34">
              <a:extLst>
                <a:ext uri="{FF2B5EF4-FFF2-40B4-BE49-F238E27FC236}">
                  <a16:creationId xmlns:a16="http://schemas.microsoft.com/office/drawing/2014/main" id="{1077BB89-D758-E94D-93C7-9CFBC1D7201D}"/>
                </a:ext>
              </a:extLst>
            </p:cNvPr>
            <p:cNvSpPr>
              <a:spLocks noChangeAspect="1"/>
            </p:cNvSpPr>
            <p:nvPr/>
          </p:nvSpPr>
          <p:spPr>
            <a:xfrm>
              <a:off x="2667241" y="2448090"/>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Bob</a:t>
              </a:r>
            </a:p>
          </p:txBody>
        </p:sp>
        <p:cxnSp>
          <p:nvCxnSpPr>
            <p:cNvPr id="36" name="Straight Connector 35">
              <a:extLst>
                <a:ext uri="{FF2B5EF4-FFF2-40B4-BE49-F238E27FC236}">
                  <a16:creationId xmlns:a16="http://schemas.microsoft.com/office/drawing/2014/main" id="{E9E6E844-243F-D442-8DEB-E2A522B03575}"/>
                </a:ext>
              </a:extLst>
            </p:cNvPr>
            <p:cNvCxnSpPr>
              <a:cxnSpLocks/>
            </p:cNvCxnSpPr>
            <p:nvPr/>
          </p:nvCxnSpPr>
          <p:spPr>
            <a:xfrm flipV="1">
              <a:off x="4038841" y="3131370"/>
              <a:ext cx="4114318" cy="2520"/>
            </a:xfrm>
            <a:prstGeom prst="line">
              <a:avLst/>
            </a:prstGeom>
            <a:ln w="31750">
              <a:solidFill>
                <a:srgbClr val="002EA7"/>
              </a:solidFill>
              <a:headEnd type="triangle" w="lg" len="lg"/>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08C9B9D-4333-744E-B908-0A465D2F9A83}"/>
                </a:ext>
              </a:extLst>
            </p:cNvPr>
            <p:cNvSpPr txBox="1"/>
            <p:nvPr/>
          </p:nvSpPr>
          <p:spPr>
            <a:xfrm>
              <a:off x="5475755" y="2823593"/>
              <a:ext cx="1240489" cy="523220"/>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Has Co-worker</a:t>
              </a:r>
            </a:p>
          </p:txBody>
        </p:sp>
      </p:grpSp>
      <p:graphicFrame>
        <p:nvGraphicFramePr>
          <p:cNvPr id="28" name="Table 27">
            <a:extLst>
              <a:ext uri="{FF2B5EF4-FFF2-40B4-BE49-F238E27FC236}">
                <a16:creationId xmlns:a16="http://schemas.microsoft.com/office/drawing/2014/main" id="{E6E9533D-C5D3-C146-A54E-AC5E05F5E1AA}"/>
              </a:ext>
            </a:extLst>
          </p:cNvPr>
          <p:cNvGraphicFramePr>
            <a:graphicFrameLocks noGrp="1"/>
          </p:cNvGraphicFramePr>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16</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189347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Triples: Inference</a:t>
            </a:r>
            <a:endParaRPr lang="en-US" sz="2400" i="1" dirty="0">
              <a:solidFill>
                <a:schemeClr val="bg1"/>
              </a:solidFill>
              <a:latin typeface="Roboto" panose="02000000000000000000" pitchFamily="2" charset="0"/>
              <a:ea typeface="Roboto" panose="02000000000000000000" pitchFamily="2" charset="0"/>
            </a:endParaRPr>
          </a:p>
        </p:txBody>
      </p:sp>
      <p:sp>
        <p:nvSpPr>
          <p:cNvPr id="11" name="Oval 10">
            <a:extLst>
              <a:ext uri="{FF2B5EF4-FFF2-40B4-BE49-F238E27FC236}">
                <a16:creationId xmlns:a16="http://schemas.microsoft.com/office/drawing/2014/main" id="{D2F0A882-7CC6-A340-8D59-4D18AA581BC6}"/>
              </a:ext>
            </a:extLst>
          </p:cNvPr>
          <p:cNvSpPr>
            <a:spLocks noChangeAspect="1"/>
          </p:cNvSpPr>
          <p:nvPr/>
        </p:nvSpPr>
        <p:spPr>
          <a:xfrm>
            <a:off x="10183671" y="1529197"/>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Albuquerque</a:t>
            </a:r>
          </a:p>
        </p:txBody>
      </p:sp>
      <p:sp>
        <p:nvSpPr>
          <p:cNvPr id="13" name="Oval 12">
            <a:extLst>
              <a:ext uri="{FF2B5EF4-FFF2-40B4-BE49-F238E27FC236}">
                <a16:creationId xmlns:a16="http://schemas.microsoft.com/office/drawing/2014/main" id="{FD56CF90-3980-6F42-AD99-5CD83C59701F}"/>
              </a:ext>
            </a:extLst>
          </p:cNvPr>
          <p:cNvSpPr>
            <a:spLocks noChangeAspect="1"/>
          </p:cNvSpPr>
          <p:nvPr/>
        </p:nvSpPr>
        <p:spPr>
          <a:xfrm>
            <a:off x="4697753" y="1531717"/>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Bob</a:t>
            </a:r>
          </a:p>
        </p:txBody>
      </p:sp>
      <p:cxnSp>
        <p:nvCxnSpPr>
          <p:cNvPr id="14" name="Straight Connector 13">
            <a:extLst>
              <a:ext uri="{FF2B5EF4-FFF2-40B4-BE49-F238E27FC236}">
                <a16:creationId xmlns:a16="http://schemas.microsoft.com/office/drawing/2014/main" id="{5124CF60-7334-214A-99FE-BFD427A30CF0}"/>
              </a:ext>
            </a:extLst>
          </p:cNvPr>
          <p:cNvCxnSpPr>
            <a:cxnSpLocks/>
            <a:stCxn id="13" idx="6"/>
            <a:endCxn id="11" idx="2"/>
          </p:cNvCxnSpPr>
          <p:nvPr/>
        </p:nvCxnSpPr>
        <p:spPr>
          <a:xfrm flipV="1">
            <a:off x="6069353" y="2214997"/>
            <a:ext cx="4114318" cy="2520"/>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653B5D-DB10-F548-9DBF-21D5692CA295}"/>
              </a:ext>
            </a:extLst>
          </p:cNvPr>
          <p:cNvSpPr txBox="1"/>
          <p:nvPr/>
        </p:nvSpPr>
        <p:spPr>
          <a:xfrm>
            <a:off x="7655110" y="1907220"/>
            <a:ext cx="942803"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Lives in</a:t>
            </a:r>
          </a:p>
        </p:txBody>
      </p:sp>
      <p:sp>
        <p:nvSpPr>
          <p:cNvPr id="16" name="TextBox 15">
            <a:extLst>
              <a:ext uri="{FF2B5EF4-FFF2-40B4-BE49-F238E27FC236}">
                <a16:creationId xmlns:a16="http://schemas.microsoft.com/office/drawing/2014/main" id="{24C18E01-BAE7-0241-BC51-AB582811332C}"/>
              </a:ext>
            </a:extLst>
          </p:cNvPr>
          <p:cNvSpPr txBox="1"/>
          <p:nvPr/>
        </p:nvSpPr>
        <p:spPr>
          <a:xfrm>
            <a:off x="7767504" y="2248859"/>
            <a:ext cx="718014" cy="307777"/>
          </a:xfrm>
          <a:prstGeom prst="rect">
            <a:avLst/>
          </a:prstGeom>
          <a:noFill/>
        </p:spPr>
        <p:txBody>
          <a:bodyPr wrap="square" rtlCol="0">
            <a:spAutoFit/>
          </a:bodyPr>
          <a:lstStyle/>
          <a:p>
            <a:endParaRPr lang="en-US" sz="1400" dirty="0">
              <a:latin typeface="Roboto" panose="02000000000000000000" pitchFamily="2" charset="0"/>
              <a:ea typeface="Roboto" panose="02000000000000000000" pitchFamily="2" charset="0"/>
            </a:endParaRPr>
          </a:p>
        </p:txBody>
      </p:sp>
      <p:sp>
        <p:nvSpPr>
          <p:cNvPr id="24" name="Oval 23">
            <a:extLst>
              <a:ext uri="{FF2B5EF4-FFF2-40B4-BE49-F238E27FC236}">
                <a16:creationId xmlns:a16="http://schemas.microsoft.com/office/drawing/2014/main" id="{D664602E-5C50-F74C-8654-E9DDB04C54E4}"/>
              </a:ext>
            </a:extLst>
          </p:cNvPr>
          <p:cNvSpPr>
            <a:spLocks noChangeAspect="1"/>
          </p:cNvSpPr>
          <p:nvPr/>
        </p:nvSpPr>
        <p:spPr>
          <a:xfrm>
            <a:off x="10179189" y="3028097"/>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New Mexico</a:t>
            </a:r>
          </a:p>
        </p:txBody>
      </p:sp>
      <p:sp>
        <p:nvSpPr>
          <p:cNvPr id="25" name="Oval 24">
            <a:extLst>
              <a:ext uri="{FF2B5EF4-FFF2-40B4-BE49-F238E27FC236}">
                <a16:creationId xmlns:a16="http://schemas.microsoft.com/office/drawing/2014/main" id="{247C7C71-9C65-C646-9234-60BCF4A20130}"/>
              </a:ext>
            </a:extLst>
          </p:cNvPr>
          <p:cNvSpPr>
            <a:spLocks noChangeAspect="1"/>
          </p:cNvSpPr>
          <p:nvPr/>
        </p:nvSpPr>
        <p:spPr>
          <a:xfrm>
            <a:off x="4693271" y="3030617"/>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Albuquerque</a:t>
            </a:r>
          </a:p>
        </p:txBody>
      </p:sp>
      <p:sp>
        <p:nvSpPr>
          <p:cNvPr id="27" name="TextBox 26">
            <a:extLst>
              <a:ext uri="{FF2B5EF4-FFF2-40B4-BE49-F238E27FC236}">
                <a16:creationId xmlns:a16="http://schemas.microsoft.com/office/drawing/2014/main" id="{8B3D668A-0CE3-7A4A-8045-22EE0F5D5A07}"/>
              </a:ext>
            </a:extLst>
          </p:cNvPr>
          <p:cNvSpPr txBox="1"/>
          <p:nvPr/>
        </p:nvSpPr>
        <p:spPr>
          <a:xfrm>
            <a:off x="7500622" y="3355082"/>
            <a:ext cx="1240489" cy="30777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Is In</a:t>
            </a:r>
          </a:p>
        </p:txBody>
      </p:sp>
      <p:graphicFrame>
        <p:nvGraphicFramePr>
          <p:cNvPr id="28" name="Table 27">
            <a:extLst>
              <a:ext uri="{FF2B5EF4-FFF2-40B4-BE49-F238E27FC236}">
                <a16:creationId xmlns:a16="http://schemas.microsoft.com/office/drawing/2014/main" id="{E6E9533D-C5D3-C146-A54E-AC5E05F5E1AA}"/>
              </a:ext>
            </a:extLst>
          </p:cNvPr>
          <p:cNvGraphicFramePr>
            <a:graphicFrameLocks noGrp="1"/>
          </p:cNvGraphicFramePr>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17</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cxnSp>
        <p:nvCxnSpPr>
          <p:cNvPr id="40" name="Straight Connector 39">
            <a:extLst>
              <a:ext uri="{FF2B5EF4-FFF2-40B4-BE49-F238E27FC236}">
                <a16:creationId xmlns:a16="http://schemas.microsoft.com/office/drawing/2014/main" id="{FA8DF7A9-A63A-4672-BF1F-4F5C59584225}"/>
              </a:ext>
            </a:extLst>
          </p:cNvPr>
          <p:cNvCxnSpPr>
            <a:cxnSpLocks/>
          </p:cNvCxnSpPr>
          <p:nvPr/>
        </p:nvCxnSpPr>
        <p:spPr>
          <a:xfrm flipV="1">
            <a:off x="6063706" y="3760963"/>
            <a:ext cx="4114318" cy="2520"/>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39368461-FB7F-4E80-807F-0D5063E8EABB}"/>
              </a:ext>
            </a:extLst>
          </p:cNvPr>
          <p:cNvGrpSpPr/>
          <p:nvPr/>
        </p:nvGrpSpPr>
        <p:grpSpPr>
          <a:xfrm>
            <a:off x="4692107" y="5027280"/>
            <a:ext cx="6857518" cy="1374120"/>
            <a:chOff x="4692107" y="4521957"/>
            <a:chExt cx="6857518" cy="1374120"/>
          </a:xfrm>
        </p:grpSpPr>
        <p:sp>
          <p:nvSpPr>
            <p:cNvPr id="34" name="Oval 33">
              <a:extLst>
                <a:ext uri="{FF2B5EF4-FFF2-40B4-BE49-F238E27FC236}">
                  <a16:creationId xmlns:a16="http://schemas.microsoft.com/office/drawing/2014/main" id="{C844F14C-4600-AA44-8FFB-15CCDB76E1DA}"/>
                </a:ext>
              </a:extLst>
            </p:cNvPr>
            <p:cNvSpPr>
              <a:spLocks noChangeAspect="1"/>
            </p:cNvSpPr>
            <p:nvPr/>
          </p:nvSpPr>
          <p:spPr>
            <a:xfrm>
              <a:off x="10178025" y="4521957"/>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New Mexico</a:t>
              </a:r>
            </a:p>
          </p:txBody>
        </p:sp>
        <p:sp>
          <p:nvSpPr>
            <p:cNvPr id="35" name="Oval 34">
              <a:extLst>
                <a:ext uri="{FF2B5EF4-FFF2-40B4-BE49-F238E27FC236}">
                  <a16:creationId xmlns:a16="http://schemas.microsoft.com/office/drawing/2014/main" id="{1077BB89-D758-E94D-93C7-9CFBC1D7201D}"/>
                </a:ext>
              </a:extLst>
            </p:cNvPr>
            <p:cNvSpPr>
              <a:spLocks noChangeAspect="1"/>
            </p:cNvSpPr>
            <p:nvPr/>
          </p:nvSpPr>
          <p:spPr>
            <a:xfrm>
              <a:off x="4692107" y="4524477"/>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Bob</a:t>
              </a:r>
            </a:p>
          </p:txBody>
        </p:sp>
        <p:cxnSp>
          <p:nvCxnSpPr>
            <p:cNvPr id="41" name="Straight Connector 40">
              <a:extLst>
                <a:ext uri="{FF2B5EF4-FFF2-40B4-BE49-F238E27FC236}">
                  <a16:creationId xmlns:a16="http://schemas.microsoft.com/office/drawing/2014/main" id="{BA72578B-448D-44FF-A28E-B58C8AE97581}"/>
                </a:ext>
              </a:extLst>
            </p:cNvPr>
            <p:cNvCxnSpPr>
              <a:cxnSpLocks/>
            </p:cNvCxnSpPr>
            <p:nvPr/>
          </p:nvCxnSpPr>
          <p:spPr>
            <a:xfrm flipV="1">
              <a:off x="6051059" y="5200663"/>
              <a:ext cx="4114318" cy="2520"/>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7B55CA6-39CA-4FE7-9CB6-DB7C66E66179}"/>
                </a:ext>
              </a:extLst>
            </p:cNvPr>
            <p:cNvSpPr txBox="1"/>
            <p:nvPr/>
          </p:nvSpPr>
          <p:spPr>
            <a:xfrm>
              <a:off x="7636816" y="4892886"/>
              <a:ext cx="942803"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Lives in</a:t>
              </a:r>
            </a:p>
          </p:txBody>
        </p:sp>
      </p:grpSp>
    </p:spTree>
    <p:extLst>
      <p:ext uri="{BB962C8B-B14F-4D97-AF65-F5344CB8AC3E}">
        <p14:creationId xmlns:p14="http://schemas.microsoft.com/office/powerpoint/2010/main" val="194379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2" name="TextBox 21">
            <a:extLst>
              <a:ext uri="{FF2B5EF4-FFF2-40B4-BE49-F238E27FC236}">
                <a16:creationId xmlns:a16="http://schemas.microsoft.com/office/drawing/2014/main" id="{B3A99008-B1D4-214C-81B6-252F98980FCD}"/>
              </a:ext>
            </a:extLst>
          </p:cNvPr>
          <p:cNvSpPr txBox="1"/>
          <p:nvPr/>
        </p:nvSpPr>
        <p:spPr>
          <a:xfrm>
            <a:off x="1330064" y="0"/>
            <a:ext cx="1867818" cy="553998"/>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334071" y="455011"/>
            <a:ext cx="1859805" cy="276999"/>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171" y="81690"/>
            <a:ext cx="855141" cy="684113"/>
          </a:xfrm>
          <a:prstGeom prst="rect">
            <a:avLst/>
          </a:prstGeom>
          <a:effectLst/>
        </p:spPr>
      </p:pic>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Ontology as Graph</a:t>
            </a:r>
            <a:endParaRPr lang="en-US" sz="2400" i="1" dirty="0">
              <a:solidFill>
                <a:schemeClr val="bg1"/>
              </a:solidFill>
              <a:latin typeface="Roboto" panose="02000000000000000000" pitchFamily="2" charset="0"/>
              <a:ea typeface="Roboto" panose="02000000000000000000" pitchFamily="2" charset="0"/>
            </a:endParaRPr>
          </a:p>
        </p:txBody>
      </p:sp>
      <p:sp>
        <p:nvSpPr>
          <p:cNvPr id="13" name="Oval 12">
            <a:extLst>
              <a:ext uri="{FF2B5EF4-FFF2-40B4-BE49-F238E27FC236}">
                <a16:creationId xmlns:a16="http://schemas.microsoft.com/office/drawing/2014/main" id="{FD56CF90-3980-6F42-AD99-5CD83C59701F}"/>
              </a:ext>
            </a:extLst>
          </p:cNvPr>
          <p:cNvSpPr>
            <a:spLocks noChangeAspect="1"/>
          </p:cNvSpPr>
          <p:nvPr/>
        </p:nvSpPr>
        <p:spPr>
          <a:xfrm>
            <a:off x="4711388" y="1526088"/>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Bob</a:t>
            </a:r>
          </a:p>
        </p:txBody>
      </p:sp>
      <p:cxnSp>
        <p:nvCxnSpPr>
          <p:cNvPr id="14" name="Straight Connector 13">
            <a:extLst>
              <a:ext uri="{FF2B5EF4-FFF2-40B4-BE49-F238E27FC236}">
                <a16:creationId xmlns:a16="http://schemas.microsoft.com/office/drawing/2014/main" id="{5124CF60-7334-214A-99FE-BFD427A30CF0}"/>
              </a:ext>
            </a:extLst>
          </p:cNvPr>
          <p:cNvCxnSpPr>
            <a:cxnSpLocks/>
            <a:stCxn id="13" idx="6"/>
            <a:endCxn id="25" idx="1"/>
          </p:cNvCxnSpPr>
          <p:nvPr/>
        </p:nvCxnSpPr>
        <p:spPr>
          <a:xfrm>
            <a:off x="6082988" y="2211888"/>
            <a:ext cx="1558589" cy="1417978"/>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653B5D-DB10-F548-9DBF-21D5692CA295}"/>
              </a:ext>
            </a:extLst>
          </p:cNvPr>
          <p:cNvSpPr txBox="1"/>
          <p:nvPr/>
        </p:nvSpPr>
        <p:spPr>
          <a:xfrm>
            <a:off x="5943426" y="2769802"/>
            <a:ext cx="942803" cy="307777"/>
          </a:xfrm>
          <a:prstGeom prst="rect">
            <a:avLst/>
          </a:prstGeom>
          <a:noFill/>
        </p:spPr>
        <p:txBody>
          <a:bodyPr wrap="square" rtlCol="0">
            <a:spAutoFit/>
          </a:bodyPr>
          <a:lstStyle/>
          <a:p>
            <a:r>
              <a:rPr lang="en-US" sz="1400" dirty="0">
                <a:latin typeface="Roboto" panose="02000000000000000000" pitchFamily="2" charset="0"/>
                <a:ea typeface="Roboto" panose="02000000000000000000" pitchFamily="2" charset="0"/>
              </a:rPr>
              <a:t>Lives in</a:t>
            </a:r>
          </a:p>
        </p:txBody>
      </p:sp>
      <p:sp>
        <p:nvSpPr>
          <p:cNvPr id="16" name="TextBox 15">
            <a:extLst>
              <a:ext uri="{FF2B5EF4-FFF2-40B4-BE49-F238E27FC236}">
                <a16:creationId xmlns:a16="http://schemas.microsoft.com/office/drawing/2014/main" id="{24C18E01-BAE7-0241-BC51-AB582811332C}"/>
              </a:ext>
            </a:extLst>
          </p:cNvPr>
          <p:cNvSpPr txBox="1"/>
          <p:nvPr/>
        </p:nvSpPr>
        <p:spPr>
          <a:xfrm>
            <a:off x="7767504" y="2248859"/>
            <a:ext cx="718014" cy="307777"/>
          </a:xfrm>
          <a:prstGeom prst="rect">
            <a:avLst/>
          </a:prstGeom>
          <a:noFill/>
        </p:spPr>
        <p:txBody>
          <a:bodyPr wrap="square" rtlCol="0">
            <a:spAutoFit/>
          </a:bodyPr>
          <a:lstStyle/>
          <a:p>
            <a:endParaRPr lang="en-US" sz="1400" dirty="0">
              <a:latin typeface="Roboto" panose="02000000000000000000" pitchFamily="2" charset="0"/>
              <a:ea typeface="Roboto" panose="02000000000000000000" pitchFamily="2" charset="0"/>
            </a:endParaRPr>
          </a:p>
        </p:txBody>
      </p:sp>
      <p:graphicFrame>
        <p:nvGraphicFramePr>
          <p:cNvPr id="28" name="Table 27">
            <a:extLst>
              <a:ext uri="{FF2B5EF4-FFF2-40B4-BE49-F238E27FC236}">
                <a16:creationId xmlns:a16="http://schemas.microsoft.com/office/drawing/2014/main" id="{E6E9533D-C5D3-C146-A54E-AC5E05F5E1AA}"/>
              </a:ext>
            </a:extLst>
          </p:cNvPr>
          <p:cNvGraphicFramePr>
            <a:graphicFrameLocks noGrp="1"/>
          </p:cNvGraphicFramePr>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18</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24" name="Oval 23">
            <a:extLst>
              <a:ext uri="{FF2B5EF4-FFF2-40B4-BE49-F238E27FC236}">
                <a16:creationId xmlns:a16="http://schemas.microsoft.com/office/drawing/2014/main" id="{D664602E-5C50-F74C-8654-E9DDB04C54E4}"/>
              </a:ext>
            </a:extLst>
          </p:cNvPr>
          <p:cNvSpPr>
            <a:spLocks noChangeAspect="1"/>
          </p:cNvSpPr>
          <p:nvPr/>
        </p:nvSpPr>
        <p:spPr>
          <a:xfrm>
            <a:off x="9994705" y="4219699"/>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New Mexico</a:t>
            </a:r>
          </a:p>
        </p:txBody>
      </p:sp>
      <p:sp>
        <p:nvSpPr>
          <p:cNvPr id="25" name="Oval 24">
            <a:extLst>
              <a:ext uri="{FF2B5EF4-FFF2-40B4-BE49-F238E27FC236}">
                <a16:creationId xmlns:a16="http://schemas.microsoft.com/office/drawing/2014/main" id="{247C7C71-9C65-C646-9234-60BCF4A20130}"/>
              </a:ext>
            </a:extLst>
          </p:cNvPr>
          <p:cNvSpPr>
            <a:spLocks noChangeAspect="1"/>
          </p:cNvSpPr>
          <p:nvPr/>
        </p:nvSpPr>
        <p:spPr>
          <a:xfrm>
            <a:off x="7440711" y="3429000"/>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Albuquerque</a:t>
            </a:r>
          </a:p>
        </p:txBody>
      </p:sp>
      <p:sp>
        <p:nvSpPr>
          <p:cNvPr id="27" name="TextBox 26">
            <a:extLst>
              <a:ext uri="{FF2B5EF4-FFF2-40B4-BE49-F238E27FC236}">
                <a16:creationId xmlns:a16="http://schemas.microsoft.com/office/drawing/2014/main" id="{8B3D668A-0CE3-7A4A-8045-22EE0F5D5A07}"/>
              </a:ext>
            </a:extLst>
          </p:cNvPr>
          <p:cNvSpPr txBox="1"/>
          <p:nvPr/>
        </p:nvSpPr>
        <p:spPr>
          <a:xfrm>
            <a:off x="8623105" y="4561627"/>
            <a:ext cx="1240489" cy="30777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Is In</a:t>
            </a:r>
          </a:p>
        </p:txBody>
      </p:sp>
      <p:cxnSp>
        <p:nvCxnSpPr>
          <p:cNvPr id="40" name="Straight Connector 39">
            <a:extLst>
              <a:ext uri="{FF2B5EF4-FFF2-40B4-BE49-F238E27FC236}">
                <a16:creationId xmlns:a16="http://schemas.microsoft.com/office/drawing/2014/main" id="{FA8DF7A9-A63A-4672-BF1F-4F5C59584225}"/>
              </a:ext>
            </a:extLst>
          </p:cNvPr>
          <p:cNvCxnSpPr>
            <a:cxnSpLocks/>
            <a:stCxn id="25" idx="4"/>
            <a:endCxn id="24" idx="2"/>
          </p:cNvCxnSpPr>
          <p:nvPr/>
        </p:nvCxnSpPr>
        <p:spPr>
          <a:xfrm>
            <a:off x="8126511" y="4800600"/>
            <a:ext cx="1868194" cy="104899"/>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656F6F2B-D97C-4458-AC64-BAA6C0990F40}"/>
              </a:ext>
            </a:extLst>
          </p:cNvPr>
          <p:cNvSpPr>
            <a:spLocks noChangeAspect="1"/>
          </p:cNvSpPr>
          <p:nvPr/>
        </p:nvSpPr>
        <p:spPr>
          <a:xfrm>
            <a:off x="4193005" y="3497804"/>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Person</a:t>
            </a:r>
          </a:p>
        </p:txBody>
      </p:sp>
      <p:cxnSp>
        <p:nvCxnSpPr>
          <p:cNvPr id="37" name="Straight Connector 36">
            <a:extLst>
              <a:ext uri="{FF2B5EF4-FFF2-40B4-BE49-F238E27FC236}">
                <a16:creationId xmlns:a16="http://schemas.microsoft.com/office/drawing/2014/main" id="{75B8CF16-6032-45F5-9B64-0A0F91A89818}"/>
              </a:ext>
            </a:extLst>
          </p:cNvPr>
          <p:cNvCxnSpPr>
            <a:cxnSpLocks/>
            <a:stCxn id="13" idx="4"/>
            <a:endCxn id="36" idx="0"/>
          </p:cNvCxnSpPr>
          <p:nvPr/>
        </p:nvCxnSpPr>
        <p:spPr>
          <a:xfrm flipH="1">
            <a:off x="4878805" y="2897688"/>
            <a:ext cx="518383" cy="600116"/>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BB2927B-1B30-40F2-B137-1D4431CEE72E}"/>
              </a:ext>
            </a:extLst>
          </p:cNvPr>
          <p:cNvSpPr txBox="1"/>
          <p:nvPr/>
        </p:nvSpPr>
        <p:spPr>
          <a:xfrm>
            <a:off x="8192066" y="1372107"/>
            <a:ext cx="1240489" cy="30777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Is A</a:t>
            </a:r>
          </a:p>
        </p:txBody>
      </p:sp>
      <p:sp>
        <p:nvSpPr>
          <p:cNvPr id="43" name="Oval 42">
            <a:extLst>
              <a:ext uri="{FF2B5EF4-FFF2-40B4-BE49-F238E27FC236}">
                <a16:creationId xmlns:a16="http://schemas.microsoft.com/office/drawing/2014/main" id="{CA5765E5-3392-449E-BEDD-62937AF58636}"/>
              </a:ext>
            </a:extLst>
          </p:cNvPr>
          <p:cNvSpPr>
            <a:spLocks noChangeAspect="1"/>
          </p:cNvSpPr>
          <p:nvPr/>
        </p:nvSpPr>
        <p:spPr>
          <a:xfrm>
            <a:off x="9465537" y="914489"/>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Place</a:t>
            </a:r>
          </a:p>
        </p:txBody>
      </p:sp>
      <p:sp>
        <p:nvSpPr>
          <p:cNvPr id="44" name="Oval 43">
            <a:extLst>
              <a:ext uri="{FF2B5EF4-FFF2-40B4-BE49-F238E27FC236}">
                <a16:creationId xmlns:a16="http://schemas.microsoft.com/office/drawing/2014/main" id="{019D5A4A-97C2-45F1-8B5F-1DF576C31AF6}"/>
              </a:ext>
            </a:extLst>
          </p:cNvPr>
          <p:cNvSpPr>
            <a:spLocks noChangeAspect="1"/>
          </p:cNvSpPr>
          <p:nvPr/>
        </p:nvSpPr>
        <p:spPr>
          <a:xfrm>
            <a:off x="7867757" y="1766950"/>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City</a:t>
            </a:r>
          </a:p>
        </p:txBody>
      </p:sp>
      <p:sp>
        <p:nvSpPr>
          <p:cNvPr id="45" name="Oval 44">
            <a:extLst>
              <a:ext uri="{FF2B5EF4-FFF2-40B4-BE49-F238E27FC236}">
                <a16:creationId xmlns:a16="http://schemas.microsoft.com/office/drawing/2014/main" id="{6A2D2DC9-816E-49F7-9457-DD0B2933F110}"/>
              </a:ext>
            </a:extLst>
          </p:cNvPr>
          <p:cNvSpPr>
            <a:spLocks noChangeAspect="1"/>
          </p:cNvSpPr>
          <p:nvPr/>
        </p:nvSpPr>
        <p:spPr>
          <a:xfrm>
            <a:off x="9994705" y="2454107"/>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State</a:t>
            </a:r>
          </a:p>
        </p:txBody>
      </p:sp>
      <p:cxnSp>
        <p:nvCxnSpPr>
          <p:cNvPr id="46" name="Straight Connector 45">
            <a:extLst>
              <a:ext uri="{FF2B5EF4-FFF2-40B4-BE49-F238E27FC236}">
                <a16:creationId xmlns:a16="http://schemas.microsoft.com/office/drawing/2014/main" id="{ABFF5F8F-39E7-49D9-92AC-A396CBD76B96}"/>
              </a:ext>
            </a:extLst>
          </p:cNvPr>
          <p:cNvCxnSpPr>
            <a:cxnSpLocks/>
            <a:stCxn id="44" idx="7"/>
            <a:endCxn id="43" idx="2"/>
          </p:cNvCxnSpPr>
          <p:nvPr/>
        </p:nvCxnSpPr>
        <p:spPr>
          <a:xfrm flipV="1">
            <a:off x="9038491" y="1600289"/>
            <a:ext cx="427046" cy="367527"/>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DB826AA-0FD2-4C6D-BE77-05A3273227D2}"/>
              </a:ext>
            </a:extLst>
          </p:cNvPr>
          <p:cNvCxnSpPr>
            <a:cxnSpLocks/>
            <a:stCxn id="45" idx="0"/>
            <a:endCxn id="43" idx="5"/>
          </p:cNvCxnSpPr>
          <p:nvPr/>
        </p:nvCxnSpPr>
        <p:spPr>
          <a:xfrm flipH="1" flipV="1">
            <a:off x="10636271" y="2085223"/>
            <a:ext cx="44234" cy="368884"/>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98A141-BD17-4AFB-97CD-395FABFC2663}"/>
              </a:ext>
            </a:extLst>
          </p:cNvPr>
          <p:cNvCxnSpPr>
            <a:cxnSpLocks/>
            <a:stCxn id="25" idx="7"/>
            <a:endCxn id="44" idx="4"/>
          </p:cNvCxnSpPr>
          <p:nvPr/>
        </p:nvCxnSpPr>
        <p:spPr>
          <a:xfrm flipH="1" flipV="1">
            <a:off x="8553557" y="3138550"/>
            <a:ext cx="57888" cy="491316"/>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114093-885C-4B7D-8E58-03898A07BAE4}"/>
              </a:ext>
            </a:extLst>
          </p:cNvPr>
          <p:cNvCxnSpPr>
            <a:cxnSpLocks/>
            <a:stCxn id="24" idx="0"/>
            <a:endCxn id="45" idx="4"/>
          </p:cNvCxnSpPr>
          <p:nvPr/>
        </p:nvCxnSpPr>
        <p:spPr>
          <a:xfrm flipV="1">
            <a:off x="10680505" y="3825707"/>
            <a:ext cx="0" cy="393992"/>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41F37D7-D32F-4280-B17B-87AF6F05B764}"/>
              </a:ext>
            </a:extLst>
          </p:cNvPr>
          <p:cNvSpPr txBox="1"/>
          <p:nvPr/>
        </p:nvSpPr>
        <p:spPr>
          <a:xfrm>
            <a:off x="4345405" y="3076090"/>
            <a:ext cx="1240489" cy="30777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Is A</a:t>
            </a:r>
          </a:p>
        </p:txBody>
      </p:sp>
      <p:sp>
        <p:nvSpPr>
          <p:cNvPr id="60" name="TextBox 59">
            <a:extLst>
              <a:ext uri="{FF2B5EF4-FFF2-40B4-BE49-F238E27FC236}">
                <a16:creationId xmlns:a16="http://schemas.microsoft.com/office/drawing/2014/main" id="{CB7B9D1F-2011-4EF3-8DA8-B883C31B8AED}"/>
              </a:ext>
            </a:extLst>
          </p:cNvPr>
          <p:cNvSpPr txBox="1"/>
          <p:nvPr/>
        </p:nvSpPr>
        <p:spPr>
          <a:xfrm>
            <a:off x="10589622" y="2064323"/>
            <a:ext cx="1240489" cy="30777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Is A</a:t>
            </a:r>
          </a:p>
        </p:txBody>
      </p:sp>
      <p:sp>
        <p:nvSpPr>
          <p:cNvPr id="61" name="TextBox 60">
            <a:extLst>
              <a:ext uri="{FF2B5EF4-FFF2-40B4-BE49-F238E27FC236}">
                <a16:creationId xmlns:a16="http://schemas.microsoft.com/office/drawing/2014/main" id="{CA8EFD91-940B-466F-A243-F60FB11F55B6}"/>
              </a:ext>
            </a:extLst>
          </p:cNvPr>
          <p:cNvSpPr txBox="1"/>
          <p:nvPr/>
        </p:nvSpPr>
        <p:spPr>
          <a:xfrm>
            <a:off x="9596648" y="3907456"/>
            <a:ext cx="1240489" cy="30777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Is A</a:t>
            </a:r>
          </a:p>
        </p:txBody>
      </p:sp>
      <p:sp>
        <p:nvSpPr>
          <p:cNvPr id="62" name="TextBox 61">
            <a:extLst>
              <a:ext uri="{FF2B5EF4-FFF2-40B4-BE49-F238E27FC236}">
                <a16:creationId xmlns:a16="http://schemas.microsoft.com/office/drawing/2014/main" id="{CD9B2ED0-C825-4DA8-875A-D3E81336E537}"/>
              </a:ext>
            </a:extLst>
          </p:cNvPr>
          <p:cNvSpPr txBox="1"/>
          <p:nvPr/>
        </p:nvSpPr>
        <p:spPr>
          <a:xfrm>
            <a:off x="7650034" y="3140101"/>
            <a:ext cx="1240489" cy="30777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Is A</a:t>
            </a:r>
          </a:p>
        </p:txBody>
      </p:sp>
    </p:spTree>
    <p:extLst>
      <p:ext uri="{BB962C8B-B14F-4D97-AF65-F5344CB8AC3E}">
        <p14:creationId xmlns:p14="http://schemas.microsoft.com/office/powerpoint/2010/main" val="54109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43" grpId="0" animBg="1"/>
      <p:bldP spid="44" grpId="0" animBg="1"/>
      <p:bldP spid="45" grpId="0" animBg="1"/>
      <p:bldP spid="59" grpId="0"/>
      <p:bldP spid="60" grpId="0"/>
      <p:bldP spid="61" grpId="0"/>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5003"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Ontology Components: Concepts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591922" y="1304925"/>
            <a:ext cx="7077075" cy="5247590"/>
          </a:xfrm>
          <a:prstGeom prst="rect">
            <a:avLst/>
          </a:prstGeom>
          <a:noFill/>
        </p:spPr>
        <p:txBody>
          <a:bodyPr wrap="square" lIns="91440" tIns="45720" rIns="91440" bIns="45720" rtlCol="0" anchor="t">
            <a:spAutoFit/>
          </a:bodyPr>
          <a:lstStyle/>
          <a:p>
            <a:pPr marL="342900" indent="-342900">
              <a:spcAft>
                <a:spcPts val="600"/>
              </a:spcAft>
              <a:buClr>
                <a:srgbClr val="59595B"/>
              </a:buClr>
              <a:buFont typeface="Arial" panose="020B0604020202020204" pitchFamily="34" charset="0"/>
              <a:buChar char="•"/>
            </a:pPr>
            <a:r>
              <a:rPr lang="en-US" sz="2000" dirty="0">
                <a:solidFill>
                  <a:srgbClr val="59595B"/>
                </a:solidFill>
                <a:latin typeface="Roboto"/>
                <a:ea typeface="Roboto" panose="02000000000000000000" pitchFamily="2" charset="0"/>
              </a:rPr>
              <a:t>A concept is an individual resource such as a Concept or a Named Entity</a:t>
            </a:r>
          </a:p>
          <a:p>
            <a:pPr marL="342900" lvl="1" indent="-342900">
              <a:spcAft>
                <a:spcPts val="600"/>
              </a:spcAft>
              <a:buClr>
                <a:srgbClr val="59595B"/>
              </a:buClr>
              <a:buFont typeface="Arial" panose="020B0604020202020204" pitchFamily="34" charset="0"/>
              <a:buChar char="•"/>
            </a:pPr>
            <a:r>
              <a:rPr lang="en-US" sz="2000" i="1" dirty="0">
                <a:solidFill>
                  <a:srgbClr val="59595B"/>
                </a:solidFill>
                <a:latin typeface="Roboto"/>
                <a:ea typeface="Roboto" panose="02000000000000000000" pitchFamily="2" charset="0"/>
              </a:rPr>
              <a:t>Philosophy</a:t>
            </a:r>
          </a:p>
          <a:p>
            <a:pPr marL="342900" lvl="1" indent="-342900">
              <a:spcAft>
                <a:spcPts val="600"/>
              </a:spcAft>
              <a:buClr>
                <a:srgbClr val="59595B"/>
              </a:buClr>
              <a:buFont typeface="Arial" panose="020B0604020202020204" pitchFamily="34" charset="0"/>
              <a:buChar char="•"/>
            </a:pPr>
            <a:r>
              <a:rPr lang="en-US" sz="2000" i="1" dirty="0">
                <a:solidFill>
                  <a:srgbClr val="59595B"/>
                </a:solidFill>
                <a:latin typeface="Roboto"/>
                <a:ea typeface="Roboto" panose="02000000000000000000" pitchFamily="2" charset="0"/>
              </a:rPr>
              <a:t>Bob</a:t>
            </a:r>
          </a:p>
          <a:p>
            <a:pPr marL="342900" lvl="1" indent="-342900">
              <a:spcAft>
                <a:spcPts val="600"/>
              </a:spcAft>
              <a:buClr>
                <a:srgbClr val="59595B"/>
              </a:buClr>
              <a:buFont typeface="Arial" panose="020B0604020202020204" pitchFamily="34" charset="0"/>
              <a:buChar char="•"/>
            </a:pPr>
            <a:r>
              <a:rPr lang="en-US" sz="2000" i="1" dirty="0">
                <a:solidFill>
                  <a:srgbClr val="59595B"/>
                </a:solidFill>
                <a:latin typeface="Roboto"/>
                <a:ea typeface="Roboto" panose="02000000000000000000" pitchFamily="2" charset="0"/>
              </a:rPr>
              <a:t>Euclid’s “Elements”</a:t>
            </a:r>
          </a:p>
          <a:p>
            <a:pPr marL="342900" indent="-342900">
              <a:spcAft>
                <a:spcPts val="600"/>
              </a:spcAft>
              <a:buClr>
                <a:srgbClr val="59595B"/>
              </a:buClr>
              <a:buFont typeface="Arial" panose="020B0604020202020204" pitchFamily="34" charset="0"/>
              <a:buChar char="•"/>
            </a:pPr>
            <a:r>
              <a:rPr lang="en-US" sz="2000" i="1" dirty="0">
                <a:solidFill>
                  <a:srgbClr val="59595B"/>
                </a:solidFill>
                <a:latin typeface="Roboto" panose="02000000000000000000" pitchFamily="2" charset="0"/>
                <a:ea typeface="Roboto" panose="02000000000000000000" pitchFamily="2" charset="0"/>
              </a:rPr>
              <a:t>Dog food</a:t>
            </a:r>
          </a:p>
          <a:p>
            <a:pPr marL="342900" indent="-342900">
              <a:spcAft>
                <a:spcPts val="600"/>
              </a:spcAft>
              <a:buClr>
                <a:srgbClr val="59595B"/>
              </a:buClr>
              <a:buFont typeface="Arial" panose="020B0604020202020204" pitchFamily="34" charset="0"/>
              <a:buChar char="•"/>
            </a:pPr>
            <a:endParaRPr lang="en-US" sz="2000" dirty="0">
              <a:solidFill>
                <a:srgbClr val="59595B"/>
              </a:solidFill>
              <a:latin typeface="Roboto" panose="02000000000000000000" pitchFamily="2" charset="0"/>
              <a:ea typeface="Roboto" panose="02000000000000000000" pitchFamily="2" charset="0"/>
            </a:endParaRPr>
          </a:p>
          <a:p>
            <a:pPr marL="342900" indent="-342900">
              <a:spcAft>
                <a:spcPts val="600"/>
              </a:spcAft>
              <a:buClr>
                <a:srgbClr val="59595B"/>
              </a:buClr>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A concept may represent a class of things or a specific individual thing</a:t>
            </a:r>
          </a:p>
          <a:p>
            <a:pPr marL="342900" indent="-342900">
              <a:spcAft>
                <a:spcPts val="600"/>
              </a:spcAft>
              <a:buClr>
                <a:srgbClr val="59595B"/>
              </a:buClr>
              <a:buFont typeface="Arial" panose="020B0604020202020204" pitchFamily="34" charset="0"/>
              <a:buChar char="•"/>
            </a:pPr>
            <a:r>
              <a:rPr lang="en-US" sz="2000" i="1" dirty="0">
                <a:solidFill>
                  <a:srgbClr val="59595B"/>
                </a:solidFill>
                <a:latin typeface="Roboto" panose="02000000000000000000" pitchFamily="2" charset="0"/>
                <a:ea typeface="Roboto" panose="02000000000000000000" pitchFamily="2" charset="0"/>
              </a:rPr>
              <a:t>Companies</a:t>
            </a:r>
          </a:p>
          <a:p>
            <a:pPr marL="342900" indent="-342900">
              <a:spcAft>
                <a:spcPts val="600"/>
              </a:spcAft>
              <a:buClr>
                <a:srgbClr val="59595B"/>
              </a:buClr>
              <a:buFont typeface="Arial" panose="020B0604020202020204" pitchFamily="34" charset="0"/>
              <a:buChar char="•"/>
            </a:pPr>
            <a:r>
              <a:rPr lang="en-US" sz="2000" i="1" dirty="0">
                <a:solidFill>
                  <a:srgbClr val="59595B"/>
                </a:solidFill>
                <a:latin typeface="Roboto" panose="02000000000000000000" pitchFamily="2" charset="0"/>
                <a:ea typeface="Roboto" panose="02000000000000000000" pitchFamily="2" charset="0"/>
              </a:rPr>
              <a:t>     Synaptica</a:t>
            </a:r>
          </a:p>
          <a:p>
            <a:pPr marL="342900" indent="-342900">
              <a:spcAft>
                <a:spcPts val="600"/>
              </a:spcAft>
              <a:buClr>
                <a:srgbClr val="59595B"/>
              </a:buClr>
              <a:buFont typeface="Arial" panose="020B0604020202020204" pitchFamily="34" charset="0"/>
              <a:buChar char="•"/>
            </a:pPr>
            <a:r>
              <a:rPr lang="en-US" sz="2000" i="1" dirty="0">
                <a:solidFill>
                  <a:srgbClr val="59595B"/>
                </a:solidFill>
                <a:latin typeface="Roboto" panose="02000000000000000000" pitchFamily="2" charset="0"/>
                <a:ea typeface="Roboto" panose="02000000000000000000" pitchFamily="2" charset="0"/>
              </a:rPr>
              <a:t>Conferences</a:t>
            </a:r>
          </a:p>
          <a:p>
            <a:pPr marL="342900" indent="-342900">
              <a:spcAft>
                <a:spcPts val="600"/>
              </a:spcAft>
              <a:buClr>
                <a:srgbClr val="59595B"/>
              </a:buClr>
              <a:buFont typeface="Arial" panose="020B0604020202020204" pitchFamily="34" charset="0"/>
              <a:buChar char="•"/>
            </a:pPr>
            <a:r>
              <a:rPr lang="en-US" sz="2000" i="1" dirty="0">
                <a:solidFill>
                  <a:srgbClr val="59595B"/>
                </a:solidFill>
                <a:latin typeface="Roboto" panose="02000000000000000000" pitchFamily="2" charset="0"/>
                <a:ea typeface="Roboto" panose="02000000000000000000" pitchFamily="2" charset="0"/>
              </a:rPr>
              <a:t>     IA Conference</a:t>
            </a:r>
          </a:p>
          <a:p>
            <a:pPr marL="342900" indent="-342900">
              <a:spcAft>
                <a:spcPts val="600"/>
              </a:spcAft>
              <a:buClr>
                <a:srgbClr val="59595B"/>
              </a:buClr>
              <a:buFont typeface="Arial" panose="020B0604020202020204" pitchFamily="34" charset="0"/>
              <a:buChar char="•"/>
            </a:pPr>
            <a:r>
              <a:rPr lang="en-US" sz="2000" i="1" dirty="0">
                <a:solidFill>
                  <a:srgbClr val="59595B"/>
                </a:solidFill>
                <a:latin typeface="Roboto" panose="02000000000000000000" pitchFamily="2" charset="0"/>
                <a:ea typeface="Roboto" panose="02000000000000000000" pitchFamily="2" charset="0"/>
              </a:rPr>
              <a:t>          IA Conference 2021</a:t>
            </a: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Concepts</a:t>
            </a:r>
            <a:endParaRPr lang="en-US" sz="2400" i="1" dirty="0">
              <a:solidFill>
                <a:schemeClr val="bg1"/>
              </a:solidFill>
              <a:latin typeface="Roboto" panose="02000000000000000000" pitchFamily="2" charset="0"/>
              <a:ea typeface="Roboto" panose="02000000000000000000" pitchFamily="2" charset="0"/>
            </a:endParaRPr>
          </a:p>
        </p:txBody>
      </p:sp>
      <p:graphicFrame>
        <p:nvGraphicFramePr>
          <p:cNvPr id="13" name="Table 12">
            <a:extLst>
              <a:ext uri="{FF2B5EF4-FFF2-40B4-BE49-F238E27FC236}">
                <a16:creationId xmlns:a16="http://schemas.microsoft.com/office/drawing/2014/main" id="{9684E456-7C67-FB41-B8BC-33B1A4F87060}"/>
              </a:ext>
            </a:extLst>
          </p:cNvPr>
          <p:cNvGraphicFramePr>
            <a:graphicFrameLocks noGrp="1"/>
          </p:cNvGraphicFramePr>
          <p:nvPr>
            <p:extLst>
              <p:ext uri="{D42A27DB-BD31-4B8C-83A1-F6EECF244321}">
                <p14:modId xmlns:p14="http://schemas.microsoft.com/office/powerpoint/2010/main" val="1159886322"/>
              </p:ext>
            </p:extLst>
          </p:nvPr>
        </p:nvGraphicFramePr>
        <p:xfrm>
          <a:off x="11209867" y="6555935"/>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19</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113198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32E923-5112-C149-946F-AD2DC5895E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874" y="1368863"/>
            <a:ext cx="3533009" cy="4120275"/>
          </a:xfrm>
          <a:prstGeom prst="rect">
            <a:avLst/>
          </a:prstGeom>
          <a:effectLst>
            <a:outerShdw blurRad="50800" dist="38100" dir="2700000" algn="tl" rotWithShape="0">
              <a:schemeClr val="tx1">
                <a:lumMod val="50000"/>
                <a:lumOff val="50000"/>
                <a:alpha val="40000"/>
              </a:schemeClr>
            </a:outerShdw>
          </a:effectLst>
        </p:spPr>
      </p:pic>
      <p:graphicFrame>
        <p:nvGraphicFramePr>
          <p:cNvPr id="16" name="Table 15">
            <a:extLst>
              <a:ext uri="{FF2B5EF4-FFF2-40B4-BE49-F238E27FC236}">
                <a16:creationId xmlns:a16="http://schemas.microsoft.com/office/drawing/2014/main" id="{0BB51570-F77F-894B-89B8-E220F55F6639}"/>
              </a:ext>
            </a:extLst>
          </p:cNvPr>
          <p:cNvGraphicFramePr>
            <a:graphicFrameLocks noGrp="1"/>
          </p:cNvGraphicFramePr>
          <p:nvPr/>
        </p:nvGraphicFramePr>
        <p:xfrm>
          <a:off x="795" y="6573520"/>
          <a:ext cx="12191997" cy="2895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053495948"/>
                    </a:ext>
                  </a:extLst>
                </a:gridCol>
                <a:gridCol w="4063999">
                  <a:extLst>
                    <a:ext uri="{9D8B030D-6E8A-4147-A177-3AD203B41FA5}">
                      <a16:colId xmlns:a16="http://schemas.microsoft.com/office/drawing/2014/main" val="3119962621"/>
                    </a:ext>
                  </a:extLst>
                </a:gridCol>
                <a:gridCol w="4063999">
                  <a:extLst>
                    <a:ext uri="{9D8B030D-6E8A-4147-A177-3AD203B41FA5}">
                      <a16:colId xmlns:a16="http://schemas.microsoft.com/office/drawing/2014/main" val="2021865669"/>
                    </a:ext>
                  </a:extLst>
                </a:gridCol>
              </a:tblGrid>
              <a:tr h="284480">
                <a:tc>
                  <a:txBody>
                    <a:bodyPr/>
                    <a:lstStyle/>
                    <a:p>
                      <a:pPr algn="ctr"/>
                      <a:endParaRPr lang="en-US" sz="1100" b="0" i="0" baseline="0">
                        <a:solidFill>
                          <a:srgbClr val="979798"/>
                        </a:solidFill>
                        <a:latin typeface="Roboto" pitchFamily="2" charset="0"/>
                        <a:ea typeface="Roboto" pitchFamily="2" charset="0"/>
                        <a:cs typeface="Arial" panose="020B0604020202020204" pitchFamily="34"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a:solidFill>
                          <a:srgbClr val="979798"/>
                        </a:solidFill>
                        <a:latin typeface="Roboto" pitchFamily="2" charset="0"/>
                        <a:ea typeface="Roboto Condensed" pitchFamily="2"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a:solidFill>
                            <a:srgbClr val="979798"/>
                          </a:solidFill>
                          <a:latin typeface="Roboto" pitchFamily="2" charset="0"/>
                          <a:ea typeface="Roboto" pitchFamily="2" charset="0"/>
                          <a:cs typeface="Arial" panose="020B0604020202020204" pitchFamily="34" charset="0"/>
                        </a:rPr>
                        <a:t>Slide </a:t>
                      </a:r>
                      <a:fld id="{3576698C-FA7F-DF40-8AC1-5C460E640245}" type="slidenum">
                        <a:rPr lang="en-US" sz="1100" b="0" i="0" smtClean="0">
                          <a:solidFill>
                            <a:srgbClr val="979798"/>
                          </a:solidFill>
                          <a:latin typeface="Roboto" pitchFamily="2" charset="0"/>
                          <a:ea typeface="Roboto" pitchFamily="2" charset="0"/>
                          <a:cs typeface="Arial" panose="020B0604020202020204" pitchFamily="34" charset="0"/>
                        </a:rPr>
                        <a:t>2</a:t>
                      </a:fld>
                      <a:r>
                        <a:rPr lang="en-US" sz="1100" b="0" i="0">
                          <a:solidFill>
                            <a:srgbClr val="979798"/>
                          </a:solidFill>
                          <a:latin typeface="Roboto" pitchFamily="2" charset="0"/>
                          <a:ea typeface="Roboto" pitchFamily="2" charset="0"/>
                          <a:cs typeface="Arial" panose="020B0604020202020204" pitchFamily="34" charset="0"/>
                        </a:rPr>
                        <a:t> of 8</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3" name="Rectangle 12">
            <a:extLst>
              <a:ext uri="{FF2B5EF4-FFF2-40B4-BE49-F238E27FC236}">
                <a16:creationId xmlns:a16="http://schemas.microsoft.com/office/drawing/2014/main" id="{72F261E1-BC08-DB47-9D53-598BC944AF76}"/>
              </a:ext>
            </a:extLst>
          </p:cNvPr>
          <p:cNvSpPr/>
          <p:nvPr/>
        </p:nvSpPr>
        <p:spPr>
          <a:xfrm>
            <a:off x="4067326" y="0"/>
            <a:ext cx="8125464" cy="6858000"/>
          </a:xfrm>
          <a:prstGeom prst="rect">
            <a:avLst/>
          </a:prstGeom>
          <a:solidFill>
            <a:srgbClr val="329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cs typeface="Arial"/>
              </a:rPr>
              <a:t>		</a:t>
            </a:r>
            <a:endParaRPr lang="en-US" sz="2800">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F8D77375-496E-CA4F-BD9D-EF445874EB36}"/>
              </a:ext>
            </a:extLst>
          </p:cNvPr>
          <p:cNvSpPr/>
          <p:nvPr/>
        </p:nvSpPr>
        <p:spPr>
          <a:xfrm>
            <a:off x="4282319" y="370044"/>
            <a:ext cx="7695479" cy="4101556"/>
          </a:xfrm>
          <a:prstGeom prst="rect">
            <a:avLst/>
          </a:prstGeom>
          <a:effectLst/>
        </p:spPr>
        <p:txBody>
          <a:bodyPr wrap="square" lIns="91440" tIns="45720" rIns="91440" bIns="45720" anchor="ctr" anchorCtr="0">
            <a:noAutofit/>
          </a:bodyPr>
          <a:lstStyle/>
          <a:p>
            <a:pPr algn="ctr"/>
            <a:r>
              <a:rPr lang="en-US" sz="4000" dirty="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rPr>
              <a:t>Workshop Outline</a:t>
            </a:r>
            <a:endParaRPr lang="en-US" dirty="0">
              <a:solidFill>
                <a:schemeClr val="bg1"/>
              </a:solidFill>
              <a:latin typeface="Roboto" panose="02000000000000000000" pitchFamily="2" charset="0"/>
              <a:ea typeface="Roboto" panose="02000000000000000000" pitchFamily="2" charset="0"/>
            </a:endParaRPr>
          </a:p>
          <a:p>
            <a:pPr lvl="4" fontAlgn="base"/>
            <a:endParaRPr lang="en-GB" sz="2400" dirty="0">
              <a:solidFill>
                <a:schemeClr val="bg1"/>
              </a:solidFill>
              <a:latin typeface="Roboto" panose="02000000000000000000" pitchFamily="2" charset="0"/>
              <a:ea typeface="Roboto" panose="02000000000000000000" pitchFamily="2" charset="0"/>
            </a:endParaRPr>
          </a:p>
          <a:p>
            <a:pPr lvl="4" fontAlgn="base"/>
            <a:r>
              <a:rPr lang="en-GB" sz="2400" dirty="0">
                <a:solidFill>
                  <a:schemeClr val="bg1"/>
                </a:solidFill>
                <a:latin typeface="Roboto" panose="02000000000000000000" pitchFamily="2" charset="0"/>
                <a:ea typeface="Roboto" panose="02000000000000000000" pitchFamily="2" charset="0"/>
              </a:rPr>
              <a:t>Introduction &amp; Framing: 			55 minutes </a:t>
            </a:r>
          </a:p>
          <a:p>
            <a:pPr lvl="4" fontAlgn="base"/>
            <a:r>
              <a:rPr lang="en-GB" sz="2400" dirty="0">
                <a:solidFill>
                  <a:schemeClr val="bg1"/>
                </a:solidFill>
                <a:latin typeface="Roboto" panose="02000000000000000000" pitchFamily="2" charset="0"/>
                <a:ea typeface="Roboto" panose="02000000000000000000" pitchFamily="2" charset="0"/>
              </a:rPr>
              <a:t>Break: 					  5 minutes</a:t>
            </a:r>
          </a:p>
          <a:p>
            <a:pPr lvl="4" fontAlgn="base"/>
            <a:endParaRPr lang="en-GB" sz="2400" dirty="0">
              <a:solidFill>
                <a:schemeClr val="bg1"/>
              </a:solidFill>
              <a:latin typeface="Roboto" panose="02000000000000000000" pitchFamily="2" charset="0"/>
              <a:ea typeface="Roboto" panose="02000000000000000000" pitchFamily="2" charset="0"/>
            </a:endParaRPr>
          </a:p>
          <a:p>
            <a:pPr lvl="4" fontAlgn="base"/>
            <a:r>
              <a:rPr lang="en-GB" sz="2400" dirty="0">
                <a:solidFill>
                  <a:schemeClr val="bg1"/>
                </a:solidFill>
                <a:latin typeface="Roboto" panose="02000000000000000000" pitchFamily="2" charset="0"/>
                <a:ea typeface="Roboto" panose="02000000000000000000" pitchFamily="2" charset="0"/>
              </a:rPr>
              <a:t>IA &amp; Knowledge Graphs: 			55 minutes </a:t>
            </a:r>
          </a:p>
          <a:p>
            <a:pPr lvl="4" fontAlgn="base"/>
            <a:r>
              <a:rPr lang="en-GB" sz="2400" dirty="0">
                <a:solidFill>
                  <a:schemeClr val="bg1"/>
                </a:solidFill>
                <a:latin typeface="Roboto" panose="02000000000000000000" pitchFamily="2" charset="0"/>
                <a:ea typeface="Roboto" panose="02000000000000000000" pitchFamily="2" charset="0"/>
              </a:rPr>
              <a:t>Break: 					  5 minutes</a:t>
            </a:r>
          </a:p>
          <a:p>
            <a:pPr lvl="4" fontAlgn="base"/>
            <a:endParaRPr lang="en-GB" sz="2400" dirty="0">
              <a:solidFill>
                <a:schemeClr val="bg1"/>
              </a:solidFill>
              <a:latin typeface="Roboto" panose="02000000000000000000" pitchFamily="2" charset="0"/>
              <a:ea typeface="Roboto" panose="02000000000000000000" pitchFamily="2" charset="0"/>
            </a:endParaRPr>
          </a:p>
          <a:p>
            <a:pPr lvl="4" fontAlgn="base"/>
            <a:r>
              <a:rPr lang="en-GB" sz="2400" dirty="0">
                <a:solidFill>
                  <a:schemeClr val="bg1"/>
                </a:solidFill>
                <a:latin typeface="Roboto" panose="02000000000000000000" pitchFamily="2" charset="0"/>
                <a:ea typeface="Roboto" panose="02000000000000000000" pitchFamily="2" charset="0"/>
              </a:rPr>
              <a:t>Knowledge </a:t>
            </a:r>
            <a:r>
              <a:rPr lang="en-GB" sz="2400" dirty="0" err="1">
                <a:solidFill>
                  <a:schemeClr val="bg1"/>
                </a:solidFill>
                <a:latin typeface="Roboto" panose="02000000000000000000" pitchFamily="2" charset="0"/>
                <a:ea typeface="Roboto" panose="02000000000000000000" pitchFamily="2" charset="0"/>
              </a:rPr>
              <a:t>Modeling</a:t>
            </a:r>
            <a:r>
              <a:rPr lang="en-GB" sz="2400" dirty="0">
                <a:solidFill>
                  <a:schemeClr val="bg1"/>
                </a:solidFill>
                <a:latin typeface="Roboto" panose="02000000000000000000" pitchFamily="2" charset="0"/>
                <a:ea typeface="Roboto" panose="02000000000000000000" pitchFamily="2" charset="0"/>
              </a:rPr>
              <a:t> &amp; Exercise: 		60 minutes </a:t>
            </a:r>
          </a:p>
        </p:txBody>
      </p:sp>
    </p:spTree>
    <p:extLst>
      <p:ext uri="{BB962C8B-B14F-4D97-AF65-F5344CB8AC3E}">
        <p14:creationId xmlns:p14="http://schemas.microsoft.com/office/powerpoint/2010/main" val="399478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6384"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057"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a:solidFill>
                  <a:schemeClr val="bg1"/>
                </a:solidFill>
                <a:latin typeface="Roboto"/>
              </a:rPr>
              <a:t>Domains</a:t>
            </a:r>
            <a:endParaRPr lang="en-US"/>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1200329"/>
          </a:xfrm>
          <a:prstGeom prst="rect">
            <a:avLst/>
          </a:prstGeom>
          <a:noFill/>
        </p:spPr>
        <p:txBody>
          <a:bodyPr wrap="square" lIns="91440" tIns="45720" rIns="91440" bIns="45720" rtlCol="0" anchor="t">
            <a:spAutoFit/>
          </a:bodyPr>
          <a:lstStyle/>
          <a:p>
            <a:r>
              <a:rPr lang="en-US" sz="2400" i="1">
                <a:solidFill>
                  <a:schemeClr val="bg1"/>
                </a:solidFill>
                <a:latin typeface="Roboto"/>
              </a:rPr>
              <a:t>Identify and develop domains (from existing taxonomies)</a:t>
            </a:r>
          </a:p>
        </p:txBody>
      </p:sp>
      <p:graphicFrame>
        <p:nvGraphicFramePr>
          <p:cNvPr id="3" name="Table 3">
            <a:extLst>
              <a:ext uri="{FF2B5EF4-FFF2-40B4-BE49-F238E27FC236}">
                <a16:creationId xmlns:a16="http://schemas.microsoft.com/office/drawing/2014/main" id="{F8869A8F-6460-4FBB-A397-BB52E6E7222D}"/>
              </a:ext>
            </a:extLst>
          </p:cNvPr>
          <p:cNvGraphicFramePr>
            <a:graphicFrameLocks noGrp="1"/>
          </p:cNvGraphicFramePr>
          <p:nvPr>
            <p:extLst>
              <p:ext uri="{D42A27DB-BD31-4B8C-83A1-F6EECF244321}">
                <p14:modId xmlns:p14="http://schemas.microsoft.com/office/powerpoint/2010/main" val="2061576772"/>
              </p:ext>
            </p:extLst>
          </p:nvPr>
        </p:nvGraphicFramePr>
        <p:xfrm>
          <a:off x="4068440" y="896095"/>
          <a:ext cx="8122147" cy="4754880"/>
        </p:xfrm>
        <a:graphic>
          <a:graphicData uri="http://schemas.openxmlformats.org/drawingml/2006/table">
            <a:tbl>
              <a:tblPr firstRow="1" bandRow="1">
                <a:tableStyleId>{5940675A-B579-460E-94D1-54222C63F5DA}</a:tableStyleId>
              </a:tblPr>
              <a:tblGrid>
                <a:gridCol w="4041854">
                  <a:extLst>
                    <a:ext uri="{9D8B030D-6E8A-4147-A177-3AD203B41FA5}">
                      <a16:colId xmlns:a16="http://schemas.microsoft.com/office/drawing/2014/main" val="676767113"/>
                    </a:ext>
                  </a:extLst>
                </a:gridCol>
                <a:gridCol w="4080293">
                  <a:extLst>
                    <a:ext uri="{9D8B030D-6E8A-4147-A177-3AD203B41FA5}">
                      <a16:colId xmlns:a16="http://schemas.microsoft.com/office/drawing/2014/main" val="2720871834"/>
                    </a:ext>
                  </a:extLst>
                </a:gridCol>
              </a:tblGrid>
              <a:tr h="370840">
                <a:tc>
                  <a:txBody>
                    <a:bodyPr/>
                    <a:lstStyle/>
                    <a:p>
                      <a:pPr marL="0" lvl="0" indent="0">
                        <a:buNone/>
                      </a:pPr>
                      <a:r>
                        <a:rPr lang="en-US" sz="1800">
                          <a:solidFill>
                            <a:srgbClr val="FF0000"/>
                          </a:solidFill>
                          <a:latin typeface="Roboto" panose="02000000000000000000" pitchFamily="2" charset="0"/>
                          <a:ea typeface="Roboto" panose="02000000000000000000" pitchFamily="2" charset="0"/>
                        </a:rPr>
                        <a:t>What is a domain?</a:t>
                      </a: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A domain is an area or several associated areas of knowledge you want to cover in your ontology or ontologies</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182851024"/>
                  </a:ext>
                </a:extLst>
              </a:tr>
              <a:tr h="370840">
                <a:tc>
                  <a:txBody>
                    <a:bodyPr/>
                    <a:lstStyle/>
                    <a:p>
                      <a:pPr marL="0" lvl="0" indent="0">
                        <a:buNone/>
                      </a:pPr>
                      <a:r>
                        <a:rPr lang="en-US" sz="1800" b="0" i="0" u="none" strike="noStrike" noProof="0">
                          <a:solidFill>
                            <a:srgbClr val="FF0000"/>
                          </a:solidFill>
                          <a:latin typeface="Roboto" panose="02000000000000000000" pitchFamily="2" charset="0"/>
                          <a:ea typeface="Roboto" panose="02000000000000000000" pitchFamily="2" charset="0"/>
                        </a:rPr>
                        <a:t>What domains need to be covered?</a:t>
                      </a:r>
                      <a:endParaRPr lang="en-US" sz="180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Your existing taxonomies and gap analysis should tell you what domains need to be covered</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998147255"/>
                  </a:ext>
                </a:extLst>
              </a:tr>
              <a:tr h="370840">
                <a:tc>
                  <a:txBody>
                    <a:bodyPr/>
                    <a:lstStyle/>
                    <a:p>
                      <a:pPr lvl="0">
                        <a:buNone/>
                      </a:pPr>
                      <a:r>
                        <a:rPr lang="en-US" sz="1800" b="0" i="0" u="none" strike="noStrike" noProof="0">
                          <a:solidFill>
                            <a:srgbClr val="FF0000"/>
                          </a:solidFill>
                          <a:latin typeface="Roboto" panose="02000000000000000000" pitchFamily="2" charset="0"/>
                          <a:ea typeface="Roboto" panose="02000000000000000000" pitchFamily="2" charset="0"/>
                        </a:rPr>
                        <a:t>Are there gaps?</a:t>
                      </a:r>
                      <a:endParaRPr lang="en-US" sz="180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Identify publicly available domain ontologies</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810477170"/>
                  </a:ext>
                </a:extLst>
              </a:tr>
              <a:tr h="370840">
                <a:tc>
                  <a:txBody>
                    <a:bodyPr/>
                    <a:lstStyle/>
                    <a:p>
                      <a:pPr lvl="0">
                        <a:buNone/>
                      </a:pPr>
                      <a:r>
                        <a:rPr lang="en-US" sz="1800" b="0" i="0" u="none" strike="noStrike" noProof="0">
                          <a:solidFill>
                            <a:srgbClr val="FF0000"/>
                          </a:solidFill>
                          <a:latin typeface="Roboto" panose="02000000000000000000" pitchFamily="2" charset="0"/>
                          <a:ea typeface="Roboto" panose="02000000000000000000" pitchFamily="2" charset="0"/>
                        </a:rPr>
                        <a:t>Is further development required?</a:t>
                      </a:r>
                      <a:endParaRPr lang="en-US" sz="180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Use existing ontologies, Linked Data sources, internal workshops, and end user recommendations to expand the structures</a:t>
                      </a:r>
                    </a:p>
                  </a:txBody>
                  <a:tcPr>
                    <a:lnL w="0">
                      <a:noFill/>
                    </a:lnL>
                    <a:lnR w="0">
                      <a:noFill/>
                    </a:lnR>
                    <a:lnT w="0">
                      <a:noFill/>
                    </a:lnT>
                    <a:lnB w="0">
                      <a:noFill/>
                    </a:lnB>
                  </a:tcPr>
                </a:tc>
                <a:extLst>
                  <a:ext uri="{0D108BD9-81ED-4DB2-BD59-A6C34878D82A}">
                    <a16:rowId xmlns:a16="http://schemas.microsoft.com/office/drawing/2014/main" val="1907345438"/>
                  </a:ext>
                </a:extLst>
              </a:tr>
            </a:tbl>
          </a:graphicData>
        </a:graphic>
      </p:graphicFrame>
      <p:graphicFrame>
        <p:nvGraphicFramePr>
          <p:cNvPr id="13" name="Table 12">
            <a:extLst>
              <a:ext uri="{FF2B5EF4-FFF2-40B4-BE49-F238E27FC236}">
                <a16:creationId xmlns:a16="http://schemas.microsoft.com/office/drawing/2014/main" id="{F2188903-598D-1D4D-8ABC-8AFCA51B7DA0}"/>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20</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85080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6384"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057"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a:solidFill>
                  <a:schemeClr val="bg1"/>
                </a:solidFill>
                <a:latin typeface="Roboto"/>
              </a:rPr>
              <a:t>Domains</a:t>
            </a:r>
            <a:endParaRPr lang="en-US"/>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r>
              <a:rPr lang="en-US" sz="2400" i="1" dirty="0">
                <a:solidFill>
                  <a:schemeClr val="bg1"/>
                </a:solidFill>
                <a:latin typeface="Roboto"/>
              </a:rPr>
              <a:t>Sample Domain ID</a:t>
            </a:r>
          </a:p>
        </p:txBody>
      </p:sp>
      <p:graphicFrame>
        <p:nvGraphicFramePr>
          <p:cNvPr id="3" name="Table 3">
            <a:extLst>
              <a:ext uri="{FF2B5EF4-FFF2-40B4-BE49-F238E27FC236}">
                <a16:creationId xmlns:a16="http://schemas.microsoft.com/office/drawing/2014/main" id="{F8869A8F-6460-4FBB-A397-BB52E6E7222D}"/>
              </a:ext>
            </a:extLst>
          </p:cNvPr>
          <p:cNvGraphicFramePr>
            <a:graphicFrameLocks noGrp="1"/>
          </p:cNvGraphicFramePr>
          <p:nvPr>
            <p:extLst>
              <p:ext uri="{D42A27DB-BD31-4B8C-83A1-F6EECF244321}">
                <p14:modId xmlns:p14="http://schemas.microsoft.com/office/powerpoint/2010/main" val="3286281104"/>
              </p:ext>
            </p:extLst>
          </p:nvPr>
        </p:nvGraphicFramePr>
        <p:xfrm>
          <a:off x="4068440" y="896095"/>
          <a:ext cx="8122147" cy="2839720"/>
        </p:xfrm>
        <a:graphic>
          <a:graphicData uri="http://schemas.openxmlformats.org/drawingml/2006/table">
            <a:tbl>
              <a:tblPr firstRow="1" bandRow="1">
                <a:tableStyleId>{5940675A-B579-460E-94D1-54222C63F5DA}</a:tableStyleId>
              </a:tblPr>
              <a:tblGrid>
                <a:gridCol w="4041854">
                  <a:extLst>
                    <a:ext uri="{9D8B030D-6E8A-4147-A177-3AD203B41FA5}">
                      <a16:colId xmlns:a16="http://schemas.microsoft.com/office/drawing/2014/main" val="676767113"/>
                    </a:ext>
                  </a:extLst>
                </a:gridCol>
                <a:gridCol w="4080293">
                  <a:extLst>
                    <a:ext uri="{9D8B030D-6E8A-4147-A177-3AD203B41FA5}">
                      <a16:colId xmlns:a16="http://schemas.microsoft.com/office/drawing/2014/main" val="2720871834"/>
                    </a:ext>
                  </a:extLst>
                </a:gridCol>
              </a:tblGrid>
              <a:tr h="370840">
                <a:tc>
                  <a:txBody>
                    <a:bodyPr/>
                    <a:lstStyle/>
                    <a:p>
                      <a:pPr marL="0" lvl="0" indent="0">
                        <a:buNone/>
                      </a:pPr>
                      <a:r>
                        <a:rPr lang="en-US" sz="1800" dirty="0">
                          <a:solidFill>
                            <a:srgbClr val="FF0000"/>
                          </a:solidFill>
                          <a:latin typeface="Roboto" panose="02000000000000000000" pitchFamily="2" charset="0"/>
                          <a:ea typeface="Roboto" panose="02000000000000000000" pitchFamily="2" charset="0"/>
                        </a:rPr>
                        <a:t>Task</a:t>
                      </a: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Develop an ontology to relate sporting goods, sports, and content describing both</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182851024"/>
                  </a:ext>
                </a:extLst>
              </a:tr>
              <a:tr h="370840">
                <a:tc>
                  <a:txBody>
                    <a:bodyPr/>
                    <a:lstStyle/>
                    <a:p>
                      <a:pPr marL="0" lvl="0" indent="0">
                        <a:buNone/>
                      </a:pPr>
                      <a:r>
                        <a:rPr lang="en-US" sz="1800" b="0" i="0" u="none" strike="noStrike" noProof="0">
                          <a:solidFill>
                            <a:srgbClr val="FF0000"/>
                          </a:solidFill>
                          <a:latin typeface="Roboto" panose="02000000000000000000" pitchFamily="2" charset="0"/>
                          <a:ea typeface="Roboto" panose="02000000000000000000" pitchFamily="2" charset="0"/>
                        </a:rPr>
                        <a:t>What domains need to be covered?</a:t>
                      </a:r>
                      <a:endParaRPr lang="en-US" sz="180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Sports, Sporting Goods</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998147255"/>
                  </a:ext>
                </a:extLst>
              </a:tr>
              <a:tr h="370840">
                <a:tc>
                  <a:txBody>
                    <a:bodyPr/>
                    <a:lstStyle/>
                    <a:p>
                      <a:pPr lvl="0">
                        <a:buNone/>
                      </a:pPr>
                      <a:r>
                        <a:rPr lang="en-US" sz="1800" b="0" i="0" u="none" strike="noStrike" noProof="0" dirty="0">
                          <a:solidFill>
                            <a:srgbClr val="FF0000"/>
                          </a:solidFill>
                          <a:latin typeface="Roboto" panose="02000000000000000000" pitchFamily="2" charset="0"/>
                          <a:ea typeface="Roboto" panose="02000000000000000000" pitchFamily="2" charset="0"/>
                        </a:rPr>
                        <a:t>What resources exist? Are there gaps?</a:t>
                      </a:r>
                      <a:endParaRPr lang="en-US" sz="1800" dirty="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Existing inventory? List of sports?</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810477170"/>
                  </a:ext>
                </a:extLst>
              </a:tr>
              <a:tr h="370840">
                <a:tc>
                  <a:txBody>
                    <a:bodyPr/>
                    <a:lstStyle/>
                    <a:p>
                      <a:pPr lvl="0">
                        <a:buNone/>
                      </a:pPr>
                      <a:endParaRPr lang="en-US" sz="1800" dirty="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1907345438"/>
                  </a:ext>
                </a:extLst>
              </a:tr>
            </a:tbl>
          </a:graphicData>
        </a:graphic>
      </p:graphicFrame>
      <p:graphicFrame>
        <p:nvGraphicFramePr>
          <p:cNvPr id="13" name="Table 12">
            <a:extLst>
              <a:ext uri="{FF2B5EF4-FFF2-40B4-BE49-F238E27FC236}">
                <a16:creationId xmlns:a16="http://schemas.microsoft.com/office/drawing/2014/main" id="{F2188903-598D-1D4D-8ABC-8AFCA51B7DA0}"/>
              </a:ext>
            </a:extLst>
          </p:cNvPr>
          <p:cNvGraphicFramePr>
            <a:graphicFrameLocks noGrp="1"/>
          </p:cNvGraphicFramePr>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21</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1563382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6384"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057"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a:solidFill>
                  <a:schemeClr val="bg1"/>
                </a:solidFill>
                <a:latin typeface="Roboto"/>
              </a:rPr>
              <a:t>Classes</a:t>
            </a:r>
            <a:endParaRPr lang="en-US" sz="2400">
              <a:latin typeface="Roboto"/>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r>
              <a:rPr lang="en-US" sz="2400" i="1">
                <a:solidFill>
                  <a:schemeClr val="bg1"/>
                </a:solidFill>
                <a:latin typeface="Roboto"/>
              </a:rPr>
              <a:t>Identify and plan classes</a:t>
            </a:r>
            <a:endParaRPr lang="en-US">
              <a:latin typeface="Roboto"/>
            </a:endParaRPr>
          </a:p>
        </p:txBody>
      </p:sp>
      <p:graphicFrame>
        <p:nvGraphicFramePr>
          <p:cNvPr id="3" name="Table 3">
            <a:extLst>
              <a:ext uri="{FF2B5EF4-FFF2-40B4-BE49-F238E27FC236}">
                <a16:creationId xmlns:a16="http://schemas.microsoft.com/office/drawing/2014/main" id="{F8869A8F-6460-4FBB-A397-BB52E6E7222D}"/>
              </a:ext>
            </a:extLst>
          </p:cNvPr>
          <p:cNvGraphicFramePr>
            <a:graphicFrameLocks noGrp="1"/>
          </p:cNvGraphicFramePr>
          <p:nvPr>
            <p:extLst>
              <p:ext uri="{D42A27DB-BD31-4B8C-83A1-F6EECF244321}">
                <p14:modId xmlns:p14="http://schemas.microsoft.com/office/powerpoint/2010/main" val="2352174950"/>
              </p:ext>
            </p:extLst>
          </p:nvPr>
        </p:nvGraphicFramePr>
        <p:xfrm>
          <a:off x="4068440" y="896095"/>
          <a:ext cx="8122147" cy="5943600"/>
        </p:xfrm>
        <a:graphic>
          <a:graphicData uri="http://schemas.openxmlformats.org/drawingml/2006/table">
            <a:tbl>
              <a:tblPr firstRow="1" bandRow="1">
                <a:tableStyleId>{5940675A-B579-460E-94D1-54222C63F5DA}</a:tableStyleId>
              </a:tblPr>
              <a:tblGrid>
                <a:gridCol w="4041854">
                  <a:extLst>
                    <a:ext uri="{9D8B030D-6E8A-4147-A177-3AD203B41FA5}">
                      <a16:colId xmlns:a16="http://schemas.microsoft.com/office/drawing/2014/main" val="676767113"/>
                    </a:ext>
                  </a:extLst>
                </a:gridCol>
                <a:gridCol w="4080293">
                  <a:extLst>
                    <a:ext uri="{9D8B030D-6E8A-4147-A177-3AD203B41FA5}">
                      <a16:colId xmlns:a16="http://schemas.microsoft.com/office/drawing/2014/main" val="2720871834"/>
                    </a:ext>
                  </a:extLst>
                </a:gridCol>
              </a:tblGrid>
              <a:tr h="370840">
                <a:tc>
                  <a:txBody>
                    <a:bodyPr/>
                    <a:lstStyle/>
                    <a:p>
                      <a:pPr marL="0" lvl="0" indent="0">
                        <a:buNone/>
                      </a:pPr>
                      <a:r>
                        <a:rPr lang="en-US" sz="1800">
                          <a:solidFill>
                            <a:srgbClr val="FF0000"/>
                          </a:solidFill>
                          <a:latin typeface="Roboto" panose="02000000000000000000" pitchFamily="2" charset="0"/>
                          <a:ea typeface="Roboto" panose="02000000000000000000" pitchFamily="2" charset="0"/>
                        </a:rPr>
                        <a:t>What is a class?</a:t>
                      </a:r>
                    </a:p>
                    <a:p>
                      <a:pPr marL="0" lvl="0" indent="0">
                        <a:buNone/>
                      </a:pPr>
                      <a:endParaRPr lang="en-US" sz="180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Classes group individuals (concepts) that have something in common</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4248819854"/>
                  </a:ext>
                </a:extLst>
              </a:tr>
              <a:tr h="370840">
                <a:tc>
                  <a:txBody>
                    <a:bodyPr/>
                    <a:lstStyle/>
                    <a:p>
                      <a:pPr marL="0" lvl="0" indent="0">
                        <a:buNone/>
                      </a:pPr>
                      <a:r>
                        <a:rPr lang="en-US" sz="1800" b="0" i="0" u="none" strike="noStrike" noProof="0">
                          <a:solidFill>
                            <a:srgbClr val="FF0000"/>
                          </a:solidFill>
                          <a:latin typeface="Roboto" panose="02000000000000000000" pitchFamily="2" charset="0"/>
                          <a:ea typeface="Roboto" panose="02000000000000000000" pitchFamily="2" charset="0"/>
                        </a:rPr>
                        <a:t>Once domains are identified, what makes them mutually exclusive?</a:t>
                      </a:r>
                      <a:endParaRPr lang="en-US" sz="180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People, Places, Organizations, etc.</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998147255"/>
                  </a:ext>
                </a:extLst>
              </a:tr>
              <a:tr h="370840">
                <a:tc>
                  <a:txBody>
                    <a:bodyPr/>
                    <a:lstStyle/>
                    <a:p>
                      <a:pPr lvl="0">
                        <a:buNone/>
                      </a:pPr>
                      <a:r>
                        <a:rPr lang="en-US" sz="1800" b="0" i="0" u="none" strike="noStrike" noProof="0">
                          <a:solidFill>
                            <a:srgbClr val="FF0000"/>
                          </a:solidFill>
                          <a:latin typeface="Roboto" panose="02000000000000000000" pitchFamily="2" charset="0"/>
                          <a:ea typeface="Roboto" panose="02000000000000000000" pitchFamily="2" charset="0"/>
                        </a:rPr>
                        <a:t>What properties and attributes are unique to taxonomy concepts?</a:t>
                      </a:r>
                      <a:endParaRPr lang="en-US" sz="180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Group these to define a class; e.g., </a:t>
                      </a:r>
                      <a:r>
                        <a:rPr lang="en-US" sz="1800" b="0" i="1" u="none" strike="noStrike" noProof="0" dirty="0">
                          <a:solidFill>
                            <a:srgbClr val="59595B"/>
                          </a:solidFill>
                          <a:latin typeface="Roboto" panose="02000000000000000000" pitchFamily="2" charset="0"/>
                          <a:ea typeface="Roboto" panose="02000000000000000000" pitchFamily="2" charset="0"/>
                        </a:rPr>
                        <a:t>date of birth</a:t>
                      </a:r>
                      <a:r>
                        <a:rPr lang="en-US" sz="1800" b="0" i="0" u="none" strike="noStrike" noProof="0" dirty="0">
                          <a:solidFill>
                            <a:srgbClr val="59595B"/>
                          </a:solidFill>
                          <a:latin typeface="Roboto" panose="02000000000000000000" pitchFamily="2" charset="0"/>
                          <a:ea typeface="Roboto" panose="02000000000000000000" pitchFamily="2" charset="0"/>
                        </a:rPr>
                        <a:t>, </a:t>
                      </a:r>
                      <a:r>
                        <a:rPr lang="en-US" sz="1800" b="0" i="1" u="none" strike="noStrike" noProof="0" dirty="0">
                          <a:solidFill>
                            <a:srgbClr val="59595B"/>
                          </a:solidFill>
                          <a:latin typeface="Roboto" panose="02000000000000000000" pitchFamily="2" charset="0"/>
                          <a:ea typeface="Roboto" panose="02000000000000000000" pitchFamily="2" charset="0"/>
                        </a:rPr>
                        <a:t>latitude</a:t>
                      </a:r>
                      <a:r>
                        <a:rPr lang="en-US" sz="1800" b="0" i="0" u="none" strike="noStrike" noProof="0" dirty="0">
                          <a:solidFill>
                            <a:srgbClr val="59595B"/>
                          </a:solidFill>
                          <a:latin typeface="Roboto" panose="02000000000000000000" pitchFamily="2" charset="0"/>
                          <a:ea typeface="Roboto" panose="02000000000000000000" pitchFamily="2" charset="0"/>
                        </a:rPr>
                        <a:t> and </a:t>
                      </a:r>
                      <a:r>
                        <a:rPr lang="en-US" sz="1800" b="0" i="1" u="none" strike="noStrike" noProof="0" dirty="0">
                          <a:solidFill>
                            <a:srgbClr val="59595B"/>
                          </a:solidFill>
                          <a:latin typeface="Roboto" panose="02000000000000000000" pitchFamily="2" charset="0"/>
                          <a:ea typeface="Roboto" panose="02000000000000000000" pitchFamily="2" charset="0"/>
                        </a:rPr>
                        <a:t>longitude</a:t>
                      </a:r>
                      <a:r>
                        <a:rPr lang="en-US" sz="1800" b="0" i="0" u="none" strike="noStrike" noProof="0" dirty="0">
                          <a:solidFill>
                            <a:srgbClr val="59595B"/>
                          </a:solidFill>
                          <a:latin typeface="Roboto" panose="02000000000000000000" pitchFamily="2" charset="0"/>
                          <a:ea typeface="Roboto" panose="02000000000000000000" pitchFamily="2" charset="0"/>
                        </a:rPr>
                        <a:t>, </a:t>
                      </a:r>
                      <a:r>
                        <a:rPr lang="en-US" sz="1800" b="0" i="1" u="none" strike="noStrike" noProof="0" dirty="0">
                          <a:solidFill>
                            <a:srgbClr val="59595B"/>
                          </a:solidFill>
                          <a:latin typeface="Roboto" panose="02000000000000000000" pitchFamily="2" charset="0"/>
                          <a:ea typeface="Roboto" panose="02000000000000000000" pitchFamily="2" charset="0"/>
                        </a:rPr>
                        <a:t>stock exchange ticker</a:t>
                      </a:r>
                      <a:r>
                        <a:rPr lang="en-US" sz="1800" b="0" i="0" u="none" strike="noStrike" noProof="0" dirty="0">
                          <a:solidFill>
                            <a:srgbClr val="59595B"/>
                          </a:solidFill>
                          <a:latin typeface="Roboto" panose="02000000000000000000" pitchFamily="2" charset="0"/>
                          <a:ea typeface="Roboto" panose="02000000000000000000" pitchFamily="2" charset="0"/>
                        </a:rPr>
                        <a:t>, etc.</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810477170"/>
                  </a:ext>
                </a:extLst>
              </a:tr>
              <a:tr h="370840">
                <a:tc>
                  <a:txBody>
                    <a:bodyPr/>
                    <a:lstStyle/>
                    <a:p>
                      <a:pPr lvl="0">
                        <a:buNone/>
                      </a:pPr>
                      <a:r>
                        <a:rPr lang="en-US" sz="1800" b="0" i="0" u="none" strike="noStrike" noProof="0">
                          <a:solidFill>
                            <a:srgbClr val="FF0000"/>
                          </a:solidFill>
                          <a:latin typeface="Roboto" panose="02000000000000000000" pitchFamily="2" charset="0"/>
                          <a:ea typeface="Roboto" panose="02000000000000000000" pitchFamily="2" charset="0"/>
                        </a:rPr>
                        <a:t>Where do classes overlap?</a:t>
                      </a: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Some properties, like </a:t>
                      </a:r>
                      <a:r>
                        <a:rPr lang="en-US" sz="1800" b="0" i="1" u="none" strike="noStrike" noProof="0" dirty="0">
                          <a:solidFill>
                            <a:srgbClr val="59595B"/>
                          </a:solidFill>
                          <a:latin typeface="Roboto" panose="02000000000000000000" pitchFamily="2" charset="0"/>
                          <a:ea typeface="Roboto" panose="02000000000000000000" pitchFamily="2" charset="0"/>
                        </a:rPr>
                        <a:t>definition</a:t>
                      </a:r>
                      <a:r>
                        <a:rPr lang="en-US" sz="1800" b="0" i="0" u="none" strike="noStrike" noProof="0" dirty="0">
                          <a:solidFill>
                            <a:srgbClr val="59595B"/>
                          </a:solidFill>
                          <a:latin typeface="Roboto" panose="02000000000000000000" pitchFamily="2" charset="0"/>
                          <a:ea typeface="Roboto" panose="02000000000000000000" pitchFamily="2" charset="0"/>
                        </a:rPr>
                        <a:t>, should exist in all classes and subclasses, while specific properties and relationships only exist in a single class</a:t>
                      </a:r>
                    </a:p>
                  </a:txBody>
                  <a:tcPr>
                    <a:lnL w="0">
                      <a:noFill/>
                    </a:lnL>
                    <a:lnR w="0">
                      <a:noFill/>
                    </a:lnR>
                    <a:lnT w="0">
                      <a:noFill/>
                    </a:lnT>
                    <a:lnB w="0">
                      <a:noFill/>
                    </a:lnB>
                  </a:tcPr>
                </a:tc>
                <a:extLst>
                  <a:ext uri="{0D108BD9-81ED-4DB2-BD59-A6C34878D82A}">
                    <a16:rowId xmlns:a16="http://schemas.microsoft.com/office/drawing/2014/main" val="1907345438"/>
                  </a:ext>
                </a:extLst>
              </a:tr>
              <a:tr h="370840">
                <a:tc>
                  <a:txBody>
                    <a:bodyPr/>
                    <a:lstStyle/>
                    <a:p>
                      <a:pPr lvl="0">
                        <a:buNone/>
                      </a:pPr>
                      <a:r>
                        <a:rPr lang="en-US" sz="1800" b="0" i="0" u="none" strike="noStrike" noProof="0">
                          <a:solidFill>
                            <a:srgbClr val="FF0000"/>
                          </a:solidFill>
                          <a:latin typeface="Roboto" panose="02000000000000000000" pitchFamily="2" charset="0"/>
                          <a:ea typeface="Roboto" panose="02000000000000000000" pitchFamily="2" charset="0"/>
                        </a:rPr>
                        <a:t>How are classes and sub-classes defined for inheritance?</a:t>
                      </a: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Determine which properties and relationships should be defined at the top level for all concepts and which should be defined at the leaf level for the most specific concepts</a:t>
                      </a:r>
                    </a:p>
                  </a:txBody>
                  <a:tcPr>
                    <a:lnL w="0">
                      <a:noFill/>
                    </a:lnL>
                    <a:lnR w="0">
                      <a:noFill/>
                    </a:lnR>
                    <a:lnT w="0">
                      <a:noFill/>
                    </a:lnT>
                    <a:lnB w="0">
                      <a:noFill/>
                    </a:lnB>
                  </a:tcPr>
                </a:tc>
                <a:extLst>
                  <a:ext uri="{0D108BD9-81ED-4DB2-BD59-A6C34878D82A}">
                    <a16:rowId xmlns:a16="http://schemas.microsoft.com/office/drawing/2014/main" val="1647460924"/>
                  </a:ext>
                </a:extLst>
              </a:tr>
            </a:tbl>
          </a:graphicData>
        </a:graphic>
      </p:graphicFrame>
      <p:grpSp>
        <p:nvGrpSpPr>
          <p:cNvPr id="11" name="Group 10">
            <a:extLst>
              <a:ext uri="{FF2B5EF4-FFF2-40B4-BE49-F238E27FC236}">
                <a16:creationId xmlns:a16="http://schemas.microsoft.com/office/drawing/2014/main" id="{F0345D62-4B1E-0A49-8D9C-50C35E44BF6E}"/>
              </a:ext>
            </a:extLst>
          </p:cNvPr>
          <p:cNvGrpSpPr/>
          <p:nvPr/>
        </p:nvGrpSpPr>
        <p:grpSpPr>
          <a:xfrm>
            <a:off x="187961" y="2175023"/>
            <a:ext cx="3691156" cy="3406513"/>
            <a:chOff x="23952" y="2277039"/>
            <a:chExt cx="3691156" cy="3406513"/>
          </a:xfrm>
        </p:grpSpPr>
        <p:sp>
          <p:nvSpPr>
            <p:cNvPr id="2" name="Rounded Rectangle 1">
              <a:extLst>
                <a:ext uri="{FF2B5EF4-FFF2-40B4-BE49-F238E27FC236}">
                  <a16:creationId xmlns:a16="http://schemas.microsoft.com/office/drawing/2014/main" id="{7AC4BC2B-F36E-6E40-8B9D-A3C47C271C7C}"/>
                </a:ext>
              </a:extLst>
            </p:cNvPr>
            <p:cNvSpPr/>
            <p:nvPr/>
          </p:nvSpPr>
          <p:spPr>
            <a:xfrm>
              <a:off x="23952" y="2277039"/>
              <a:ext cx="1845578" cy="847288"/>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Class</a:t>
              </a:r>
            </a:p>
          </p:txBody>
        </p:sp>
        <p:sp>
          <p:nvSpPr>
            <p:cNvPr id="13" name="Rounded Rectangle 12">
              <a:extLst>
                <a:ext uri="{FF2B5EF4-FFF2-40B4-BE49-F238E27FC236}">
                  <a16:creationId xmlns:a16="http://schemas.microsoft.com/office/drawing/2014/main" id="{92E452C7-113B-C94B-9DD2-63CC186C14D1}"/>
                </a:ext>
              </a:extLst>
            </p:cNvPr>
            <p:cNvSpPr/>
            <p:nvPr/>
          </p:nvSpPr>
          <p:spPr>
            <a:xfrm>
              <a:off x="946741" y="3585992"/>
              <a:ext cx="1845578" cy="847288"/>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Sub-Class</a:t>
              </a:r>
            </a:p>
          </p:txBody>
        </p:sp>
        <p:sp>
          <p:nvSpPr>
            <p:cNvPr id="14" name="Rounded Rectangle 13">
              <a:extLst>
                <a:ext uri="{FF2B5EF4-FFF2-40B4-BE49-F238E27FC236}">
                  <a16:creationId xmlns:a16="http://schemas.microsoft.com/office/drawing/2014/main" id="{37118152-8871-6746-BEF4-39B06ABDAB5E}"/>
                </a:ext>
              </a:extLst>
            </p:cNvPr>
            <p:cNvSpPr/>
            <p:nvPr/>
          </p:nvSpPr>
          <p:spPr>
            <a:xfrm>
              <a:off x="1869530" y="4836264"/>
              <a:ext cx="1845578" cy="847288"/>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Sub-Class</a:t>
              </a:r>
            </a:p>
          </p:txBody>
        </p:sp>
        <p:cxnSp>
          <p:nvCxnSpPr>
            <p:cNvPr id="6" name="Elbow Connector 5">
              <a:extLst>
                <a:ext uri="{FF2B5EF4-FFF2-40B4-BE49-F238E27FC236}">
                  <a16:creationId xmlns:a16="http://schemas.microsoft.com/office/drawing/2014/main" id="{F69367C3-D30A-5946-A915-568826A238E9}"/>
                </a:ext>
              </a:extLst>
            </p:cNvPr>
            <p:cNvCxnSpPr>
              <a:cxnSpLocks/>
              <a:stCxn id="2" idx="2"/>
              <a:endCxn id="13" idx="0"/>
            </p:cNvCxnSpPr>
            <p:nvPr/>
          </p:nvCxnSpPr>
          <p:spPr>
            <a:xfrm rot="16200000" flipH="1">
              <a:off x="1177303" y="2893764"/>
              <a:ext cx="461665" cy="922789"/>
            </a:xfrm>
            <a:prstGeom prst="bentConnector3">
              <a:avLst/>
            </a:prstGeom>
            <a:ln w="28575">
              <a:solidFill>
                <a:srgbClr val="0544E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729827F8-418F-DD45-9F48-9689F0BBA52E}"/>
                </a:ext>
              </a:extLst>
            </p:cNvPr>
            <p:cNvCxnSpPr>
              <a:cxnSpLocks/>
              <a:stCxn id="13" idx="2"/>
              <a:endCxn id="14" idx="0"/>
            </p:cNvCxnSpPr>
            <p:nvPr/>
          </p:nvCxnSpPr>
          <p:spPr>
            <a:xfrm rot="16200000" flipH="1">
              <a:off x="2129432" y="4173377"/>
              <a:ext cx="402984" cy="922789"/>
            </a:xfrm>
            <a:prstGeom prst="bentConnector3">
              <a:avLst>
                <a:gd name="adj1" fmla="val 50000"/>
              </a:avLst>
            </a:prstGeom>
            <a:ln w="28575">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8" name="Table 17">
            <a:extLst>
              <a:ext uri="{FF2B5EF4-FFF2-40B4-BE49-F238E27FC236}">
                <a16:creationId xmlns:a16="http://schemas.microsoft.com/office/drawing/2014/main" id="{C351E2E7-7756-3A4B-A9A0-9CD7D7C6C598}"/>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22</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3754836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6384"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057"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a:solidFill>
                  <a:schemeClr val="bg1"/>
                </a:solidFill>
                <a:latin typeface="Roboto"/>
              </a:rPr>
              <a:t>Classes</a:t>
            </a:r>
            <a:endParaRPr lang="en-US" sz="2400">
              <a:latin typeface="Roboto"/>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r>
              <a:rPr lang="en-US" sz="2400" i="1" dirty="0">
                <a:solidFill>
                  <a:schemeClr val="bg1"/>
                </a:solidFill>
                <a:latin typeface="Roboto"/>
              </a:rPr>
              <a:t>Class Hierarchies</a:t>
            </a:r>
            <a:endParaRPr lang="en-US" dirty="0">
              <a:latin typeface="Roboto"/>
            </a:endParaRPr>
          </a:p>
        </p:txBody>
      </p:sp>
      <p:graphicFrame>
        <p:nvGraphicFramePr>
          <p:cNvPr id="3" name="Table 3">
            <a:extLst>
              <a:ext uri="{FF2B5EF4-FFF2-40B4-BE49-F238E27FC236}">
                <a16:creationId xmlns:a16="http://schemas.microsoft.com/office/drawing/2014/main" id="{F8869A8F-6460-4FBB-A397-BB52E6E7222D}"/>
              </a:ext>
            </a:extLst>
          </p:cNvPr>
          <p:cNvGraphicFramePr>
            <a:graphicFrameLocks noGrp="1"/>
          </p:cNvGraphicFramePr>
          <p:nvPr>
            <p:extLst>
              <p:ext uri="{D42A27DB-BD31-4B8C-83A1-F6EECF244321}">
                <p14:modId xmlns:p14="http://schemas.microsoft.com/office/powerpoint/2010/main" val="3217399545"/>
              </p:ext>
            </p:extLst>
          </p:nvPr>
        </p:nvGraphicFramePr>
        <p:xfrm>
          <a:off x="4068440" y="896095"/>
          <a:ext cx="5531586" cy="2743200"/>
        </p:xfrm>
        <a:graphic>
          <a:graphicData uri="http://schemas.openxmlformats.org/drawingml/2006/table">
            <a:tbl>
              <a:tblPr firstRow="1" bandRow="1">
                <a:tableStyleId>{5940675A-B579-460E-94D1-54222C63F5DA}</a:tableStyleId>
              </a:tblPr>
              <a:tblGrid>
                <a:gridCol w="1451293">
                  <a:extLst>
                    <a:ext uri="{9D8B030D-6E8A-4147-A177-3AD203B41FA5}">
                      <a16:colId xmlns:a16="http://schemas.microsoft.com/office/drawing/2014/main" val="676767113"/>
                    </a:ext>
                  </a:extLst>
                </a:gridCol>
                <a:gridCol w="4080293">
                  <a:extLst>
                    <a:ext uri="{9D8B030D-6E8A-4147-A177-3AD203B41FA5}">
                      <a16:colId xmlns:a16="http://schemas.microsoft.com/office/drawing/2014/main" val="2720871834"/>
                    </a:ext>
                  </a:extLst>
                </a:gridCol>
              </a:tblGrid>
              <a:tr h="370840">
                <a:tc>
                  <a:txBody>
                    <a:bodyPr/>
                    <a:lstStyle/>
                    <a:p>
                      <a:pPr marL="0" lvl="0" indent="0">
                        <a:buNone/>
                      </a:pPr>
                      <a:r>
                        <a:rPr lang="en-US" sz="1800" dirty="0">
                          <a:solidFill>
                            <a:srgbClr val="FF0000"/>
                          </a:solidFill>
                          <a:latin typeface="Roboto" panose="02000000000000000000" pitchFamily="2" charset="0"/>
                          <a:ea typeface="Roboto" panose="02000000000000000000" pitchFamily="2" charset="0"/>
                        </a:rPr>
                        <a:t>CLASS</a:t>
                      </a:r>
                    </a:p>
                    <a:p>
                      <a:pPr marL="0" lvl="0" indent="0">
                        <a:buNone/>
                      </a:pPr>
                      <a:endParaRPr lang="en-US" sz="1800" dirty="0">
                        <a:solidFill>
                          <a:srgbClr val="FF0000"/>
                        </a:solidFill>
                        <a:latin typeface="Roboto" panose="02000000000000000000" pitchFamily="2" charset="0"/>
                        <a:ea typeface="Roboto" panose="02000000000000000000" pitchFamily="2" charset="0"/>
                      </a:endParaRPr>
                    </a:p>
                    <a:p>
                      <a:pPr marL="0" lvl="0" indent="0">
                        <a:buNone/>
                      </a:pPr>
                      <a:r>
                        <a:rPr lang="en-US" sz="1800" dirty="0">
                          <a:solidFill>
                            <a:srgbClr val="FF0000"/>
                          </a:solidFill>
                          <a:latin typeface="Roboto" panose="02000000000000000000" pitchFamily="2" charset="0"/>
                          <a:ea typeface="Roboto" panose="02000000000000000000" pitchFamily="2" charset="0"/>
                        </a:rPr>
                        <a:t>Furniture</a:t>
                      </a:r>
                    </a:p>
                    <a:p>
                      <a:pPr marL="0" lvl="0" indent="0">
                        <a:buNone/>
                      </a:pPr>
                      <a:endParaRPr lang="en-US" sz="1800" dirty="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ATTRIBUTES</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Price</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4248819854"/>
                  </a:ext>
                </a:extLst>
              </a:tr>
              <a:tr h="370840">
                <a:tc>
                  <a:txBody>
                    <a:bodyPr/>
                    <a:lstStyle/>
                    <a:p>
                      <a:pPr marL="0" lvl="0" indent="0">
                        <a:buNone/>
                      </a:pPr>
                      <a:r>
                        <a:rPr lang="en-US" sz="1800" b="0" i="0" u="none" strike="noStrike" noProof="0" dirty="0">
                          <a:solidFill>
                            <a:srgbClr val="FF0000"/>
                          </a:solidFill>
                          <a:latin typeface="Roboto" panose="02000000000000000000" pitchFamily="2" charset="0"/>
                          <a:ea typeface="Roboto" panose="02000000000000000000" pitchFamily="2" charset="0"/>
                        </a:rPr>
                        <a:t>Chairs</a:t>
                      </a:r>
                      <a:endParaRPr lang="en-US" sz="1800" dirty="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Price, Height</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998147255"/>
                  </a:ext>
                </a:extLst>
              </a:tr>
              <a:tr h="370840">
                <a:tc>
                  <a:txBody>
                    <a:bodyPr/>
                    <a:lstStyle/>
                    <a:p>
                      <a:pPr lvl="0">
                        <a:buNone/>
                      </a:pPr>
                      <a:r>
                        <a:rPr lang="en-US" sz="1800" b="0" i="0" u="none" strike="noStrike" noProof="0" dirty="0">
                          <a:solidFill>
                            <a:srgbClr val="FF0000"/>
                          </a:solidFill>
                          <a:latin typeface="Roboto" panose="02000000000000000000" pitchFamily="2" charset="0"/>
                          <a:ea typeface="Roboto" panose="02000000000000000000" pitchFamily="2" charset="0"/>
                        </a:rPr>
                        <a:t>Deck Chairs</a:t>
                      </a:r>
                      <a:endParaRPr lang="en-US" sz="1800" dirty="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800" b="0" i="0" u="none" strike="noStrike" noProof="0" dirty="0">
                          <a:solidFill>
                            <a:srgbClr val="59595B"/>
                          </a:solidFill>
                          <a:latin typeface="Roboto" panose="02000000000000000000" pitchFamily="2" charset="0"/>
                          <a:ea typeface="Roboto" panose="02000000000000000000" pitchFamily="2" charset="0"/>
                        </a:rPr>
                        <a:t>Price, Height, Material</a:t>
                      </a:r>
                    </a:p>
                    <a:p>
                      <a:pPr lvl="0">
                        <a:buNone/>
                      </a:pPr>
                      <a:endParaRPr lang="en-US" sz="18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810477170"/>
                  </a:ext>
                </a:extLst>
              </a:tr>
            </a:tbl>
          </a:graphicData>
        </a:graphic>
      </p:graphicFrame>
      <p:grpSp>
        <p:nvGrpSpPr>
          <p:cNvPr id="11" name="Group 10">
            <a:extLst>
              <a:ext uri="{FF2B5EF4-FFF2-40B4-BE49-F238E27FC236}">
                <a16:creationId xmlns:a16="http://schemas.microsoft.com/office/drawing/2014/main" id="{F0345D62-4B1E-0A49-8D9C-50C35E44BF6E}"/>
              </a:ext>
            </a:extLst>
          </p:cNvPr>
          <p:cNvGrpSpPr/>
          <p:nvPr/>
        </p:nvGrpSpPr>
        <p:grpSpPr>
          <a:xfrm>
            <a:off x="187961" y="2175023"/>
            <a:ext cx="3691156" cy="3406513"/>
            <a:chOff x="23952" y="2277039"/>
            <a:chExt cx="3691156" cy="3406513"/>
          </a:xfrm>
        </p:grpSpPr>
        <p:sp>
          <p:nvSpPr>
            <p:cNvPr id="2" name="Rounded Rectangle 1">
              <a:extLst>
                <a:ext uri="{FF2B5EF4-FFF2-40B4-BE49-F238E27FC236}">
                  <a16:creationId xmlns:a16="http://schemas.microsoft.com/office/drawing/2014/main" id="{7AC4BC2B-F36E-6E40-8B9D-A3C47C271C7C}"/>
                </a:ext>
              </a:extLst>
            </p:cNvPr>
            <p:cNvSpPr/>
            <p:nvPr/>
          </p:nvSpPr>
          <p:spPr>
            <a:xfrm>
              <a:off x="23952" y="2277039"/>
              <a:ext cx="1845578" cy="847288"/>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Roboto" panose="02000000000000000000" pitchFamily="2" charset="0"/>
                  <a:ea typeface="Roboto" panose="02000000000000000000" pitchFamily="2" charset="0"/>
                </a:rPr>
                <a:t>Furniture</a:t>
              </a:r>
            </a:p>
          </p:txBody>
        </p:sp>
        <p:sp>
          <p:nvSpPr>
            <p:cNvPr id="13" name="Rounded Rectangle 12">
              <a:extLst>
                <a:ext uri="{FF2B5EF4-FFF2-40B4-BE49-F238E27FC236}">
                  <a16:creationId xmlns:a16="http://schemas.microsoft.com/office/drawing/2014/main" id="{92E452C7-113B-C94B-9DD2-63CC186C14D1}"/>
                </a:ext>
              </a:extLst>
            </p:cNvPr>
            <p:cNvSpPr/>
            <p:nvPr/>
          </p:nvSpPr>
          <p:spPr>
            <a:xfrm>
              <a:off x="946741" y="3585992"/>
              <a:ext cx="1845578" cy="847288"/>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Roboto" panose="02000000000000000000" pitchFamily="2" charset="0"/>
                  <a:ea typeface="Roboto" panose="02000000000000000000" pitchFamily="2" charset="0"/>
                </a:rPr>
                <a:t>Chairs</a:t>
              </a:r>
            </a:p>
          </p:txBody>
        </p:sp>
        <p:sp>
          <p:nvSpPr>
            <p:cNvPr id="14" name="Rounded Rectangle 13">
              <a:extLst>
                <a:ext uri="{FF2B5EF4-FFF2-40B4-BE49-F238E27FC236}">
                  <a16:creationId xmlns:a16="http://schemas.microsoft.com/office/drawing/2014/main" id="{37118152-8871-6746-BEF4-39B06ABDAB5E}"/>
                </a:ext>
              </a:extLst>
            </p:cNvPr>
            <p:cNvSpPr/>
            <p:nvPr/>
          </p:nvSpPr>
          <p:spPr>
            <a:xfrm>
              <a:off x="1869530" y="4836264"/>
              <a:ext cx="1845578" cy="847288"/>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Roboto" panose="02000000000000000000" pitchFamily="2" charset="0"/>
                  <a:ea typeface="Roboto" panose="02000000000000000000" pitchFamily="2" charset="0"/>
                </a:rPr>
                <a:t>Deck Chairs</a:t>
              </a:r>
            </a:p>
          </p:txBody>
        </p:sp>
        <p:cxnSp>
          <p:nvCxnSpPr>
            <p:cNvPr id="6" name="Elbow Connector 5">
              <a:extLst>
                <a:ext uri="{FF2B5EF4-FFF2-40B4-BE49-F238E27FC236}">
                  <a16:creationId xmlns:a16="http://schemas.microsoft.com/office/drawing/2014/main" id="{F69367C3-D30A-5946-A915-568826A238E9}"/>
                </a:ext>
              </a:extLst>
            </p:cNvPr>
            <p:cNvCxnSpPr>
              <a:cxnSpLocks/>
              <a:stCxn id="2" idx="2"/>
              <a:endCxn id="13" idx="0"/>
            </p:cNvCxnSpPr>
            <p:nvPr/>
          </p:nvCxnSpPr>
          <p:spPr>
            <a:xfrm rot="16200000" flipH="1">
              <a:off x="1177303" y="2893764"/>
              <a:ext cx="461665" cy="922789"/>
            </a:xfrm>
            <a:prstGeom prst="bentConnector3">
              <a:avLst/>
            </a:prstGeom>
            <a:ln w="28575">
              <a:solidFill>
                <a:srgbClr val="0544E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729827F8-418F-DD45-9F48-9689F0BBA52E}"/>
                </a:ext>
              </a:extLst>
            </p:cNvPr>
            <p:cNvCxnSpPr>
              <a:cxnSpLocks/>
              <a:stCxn id="13" idx="2"/>
              <a:endCxn id="14" idx="0"/>
            </p:cNvCxnSpPr>
            <p:nvPr/>
          </p:nvCxnSpPr>
          <p:spPr>
            <a:xfrm rot="16200000" flipH="1">
              <a:off x="2129432" y="4173377"/>
              <a:ext cx="402984" cy="922789"/>
            </a:xfrm>
            <a:prstGeom prst="bentConnector3">
              <a:avLst>
                <a:gd name="adj1" fmla="val 50000"/>
              </a:avLst>
            </a:prstGeom>
            <a:ln w="28575">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8" name="Table 17">
            <a:extLst>
              <a:ext uri="{FF2B5EF4-FFF2-40B4-BE49-F238E27FC236}">
                <a16:creationId xmlns:a16="http://schemas.microsoft.com/office/drawing/2014/main" id="{C351E2E7-7756-3A4B-A9A0-9CD7D7C6C598}"/>
              </a:ext>
            </a:extLst>
          </p:cNvPr>
          <p:cNvGraphicFramePr>
            <a:graphicFrameLocks noGrp="1"/>
          </p:cNvGraphicFramePr>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23</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2609387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5003"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Standards: RDF</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591922" y="1304925"/>
            <a:ext cx="7077075" cy="2203167"/>
          </a:xfrm>
          <a:prstGeom prst="rect">
            <a:avLst/>
          </a:prstGeom>
          <a:noFill/>
        </p:spPr>
        <p:txBody>
          <a:bodyPr wrap="square" lIns="91440" tIns="45720" rIns="91440" bIns="45720" rtlCol="0" anchor="t">
            <a:spAutoFit/>
          </a:bodyPr>
          <a:lstStyle/>
          <a:p>
            <a:pPr marL="0" indent="0" algn="ctr">
              <a:lnSpc>
                <a:spcPct val="140000"/>
              </a:lnSpc>
              <a:spcAft>
                <a:spcPts val="600"/>
              </a:spcAft>
              <a:buNone/>
            </a:pPr>
            <a:r>
              <a:rPr lang="en-US" sz="2000" i="1" dirty="0">
                <a:solidFill>
                  <a:srgbClr val="59595B"/>
                </a:solidFill>
                <a:latin typeface="Roboto"/>
                <a:cs typeface="Helvetica"/>
              </a:rPr>
              <a:t>RDF is a standard model for data interchange on the Web. RDF has features that facilitate data merging even if the underlying schemas differ, and it specifically supports the evolution of schemas over time without requiring all the data consumers to be changed.*</a:t>
            </a:r>
            <a:endParaRPr lang="en-US" sz="2000" i="1" dirty="0">
              <a:solidFill>
                <a:srgbClr val="59595B"/>
              </a:solidFill>
              <a:latin typeface="Roboto"/>
              <a:cs typeface="Helvetica" charset="0"/>
            </a:endParaRP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What is RDF?</a:t>
            </a:r>
            <a:endParaRPr lang="en-US" sz="2400" i="1" dirty="0">
              <a:solidFill>
                <a:schemeClr val="bg1"/>
              </a:solidFill>
              <a:latin typeface="Roboto" panose="02000000000000000000" pitchFamily="2" charset="0"/>
              <a:ea typeface="Roboto" panose="02000000000000000000" pitchFamily="2" charset="0"/>
            </a:endParaRPr>
          </a:p>
        </p:txBody>
      </p:sp>
      <p:sp>
        <p:nvSpPr>
          <p:cNvPr id="13" name="Content Placeholder 2">
            <a:extLst>
              <a:ext uri="{FF2B5EF4-FFF2-40B4-BE49-F238E27FC236}">
                <a16:creationId xmlns:a16="http://schemas.microsoft.com/office/drawing/2014/main" id="{F0A90FE5-66E4-294B-A3CD-141ED16E1AA5}"/>
              </a:ext>
            </a:extLst>
          </p:cNvPr>
          <p:cNvSpPr txBox="1">
            <a:spLocks/>
          </p:cNvSpPr>
          <p:nvPr/>
        </p:nvSpPr>
        <p:spPr>
          <a:xfrm>
            <a:off x="4066533" y="6468661"/>
            <a:ext cx="8126258" cy="39285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000" dirty="0">
                <a:solidFill>
                  <a:srgbClr val="59595B"/>
                </a:solidFill>
                <a:latin typeface="Roboto"/>
                <a:ea typeface="Roboto" panose="02000000000000000000" pitchFamily="2" charset="0"/>
              </a:rPr>
              <a:t>*“RDF.” </a:t>
            </a:r>
            <a:r>
              <a:rPr lang="en-US" sz="1000" i="1" dirty="0">
                <a:solidFill>
                  <a:srgbClr val="59595B"/>
                </a:solidFill>
                <a:latin typeface="Roboto"/>
                <a:ea typeface="Roboto" panose="02000000000000000000" pitchFamily="2" charset="0"/>
              </a:rPr>
              <a:t>W3C Semantic Web, 7 May 2020</a:t>
            </a:r>
            <a:r>
              <a:rPr lang="en-US" sz="1000" dirty="0">
                <a:solidFill>
                  <a:srgbClr val="59595B"/>
                </a:solidFill>
                <a:latin typeface="Roboto"/>
                <a:ea typeface="Roboto" panose="02000000000000000000" pitchFamily="2" charset="0"/>
              </a:rPr>
              <a:t>, </a:t>
            </a:r>
            <a:r>
              <a:rPr lang="en-US" sz="1000" dirty="0">
                <a:latin typeface="Roboto"/>
                <a:ea typeface="+mn-lt"/>
                <a:cs typeface="+mn-lt"/>
                <a:hlinkClick r:id="rId4"/>
              </a:rPr>
              <a:t>https://www.w3.org/RDF/</a:t>
            </a:r>
            <a:r>
              <a:rPr lang="en-US" sz="1000" dirty="0">
                <a:solidFill>
                  <a:srgbClr val="59595B"/>
                </a:solidFill>
                <a:latin typeface="Roboto"/>
                <a:ea typeface="+mn-lt"/>
                <a:cs typeface="+mn-lt"/>
              </a:rPr>
              <a:t>.</a:t>
            </a:r>
            <a:endParaRPr lang="en-US" sz="1000" dirty="0">
              <a:solidFill>
                <a:srgbClr val="59595B"/>
              </a:solidFill>
              <a:latin typeface="Roboto"/>
              <a:ea typeface="Roboto" panose="02000000000000000000" pitchFamily="2" charset="0"/>
            </a:endParaRPr>
          </a:p>
        </p:txBody>
      </p:sp>
      <p:graphicFrame>
        <p:nvGraphicFramePr>
          <p:cNvPr id="14" name="Table 13">
            <a:extLst>
              <a:ext uri="{FF2B5EF4-FFF2-40B4-BE49-F238E27FC236}">
                <a16:creationId xmlns:a16="http://schemas.microsoft.com/office/drawing/2014/main" id="{6E69533D-C22E-7F4D-95C7-58FC46C1DEE7}"/>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24</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1897856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5003"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Standards: RDF</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591922" y="1304925"/>
            <a:ext cx="7077075" cy="3526606"/>
          </a:xfrm>
          <a:prstGeom prst="rect">
            <a:avLst/>
          </a:prstGeom>
          <a:noFill/>
        </p:spPr>
        <p:txBody>
          <a:bodyPr wrap="square" lIns="91440" tIns="45720" rIns="91440" bIns="45720" rtlCol="0" anchor="t">
            <a:spAutoFit/>
          </a:bodyPr>
          <a:lstStyle/>
          <a:p>
            <a:pPr marL="0" indent="0" algn="ctr">
              <a:lnSpc>
                <a:spcPct val="140000"/>
              </a:lnSpc>
              <a:spcAft>
                <a:spcPts val="600"/>
              </a:spcAft>
              <a:buNone/>
            </a:pPr>
            <a:r>
              <a:rPr lang="en-US" sz="2000" i="1" dirty="0">
                <a:solidFill>
                  <a:srgbClr val="59595B"/>
                </a:solidFill>
                <a:latin typeface="Roboto" panose="02000000000000000000" pitchFamily="2" charset="0"/>
                <a:cs typeface="Helvetica" charset="0"/>
              </a:rPr>
              <a:t>RDF stands for Resource Description Framework</a:t>
            </a:r>
          </a:p>
          <a:p>
            <a:pPr marL="0" indent="0" algn="ctr">
              <a:lnSpc>
                <a:spcPct val="140000"/>
              </a:lnSpc>
              <a:spcAft>
                <a:spcPts val="600"/>
              </a:spcAft>
              <a:buNone/>
            </a:pPr>
            <a:r>
              <a:rPr lang="en-US" sz="2000" i="1" dirty="0">
                <a:solidFill>
                  <a:srgbClr val="59595B"/>
                </a:solidFill>
                <a:latin typeface="Roboto" panose="02000000000000000000" pitchFamily="2" charset="0"/>
                <a:cs typeface="Helvetica" charset="0"/>
              </a:rPr>
              <a:t>RDF is a framework for describing resources on the web</a:t>
            </a:r>
          </a:p>
          <a:p>
            <a:pPr marL="0" indent="0" algn="ctr">
              <a:lnSpc>
                <a:spcPct val="140000"/>
              </a:lnSpc>
              <a:spcAft>
                <a:spcPts val="600"/>
              </a:spcAft>
              <a:buNone/>
            </a:pPr>
            <a:r>
              <a:rPr lang="en-US" sz="2000" i="1" dirty="0">
                <a:solidFill>
                  <a:srgbClr val="59595B"/>
                </a:solidFill>
                <a:latin typeface="Roboto" panose="02000000000000000000" pitchFamily="2" charset="0"/>
                <a:cs typeface="Helvetica" charset="0"/>
              </a:rPr>
              <a:t>RDF is designed to be read and understood by computers</a:t>
            </a:r>
          </a:p>
          <a:p>
            <a:pPr marL="0" indent="0" algn="ctr">
              <a:lnSpc>
                <a:spcPct val="140000"/>
              </a:lnSpc>
              <a:spcAft>
                <a:spcPts val="600"/>
              </a:spcAft>
              <a:buNone/>
            </a:pPr>
            <a:r>
              <a:rPr lang="en-US" sz="2000" i="1" dirty="0">
                <a:solidFill>
                  <a:srgbClr val="59595B"/>
                </a:solidFill>
                <a:latin typeface="Roboto" panose="02000000000000000000" pitchFamily="2" charset="0"/>
                <a:cs typeface="Helvetica" charset="0"/>
              </a:rPr>
              <a:t>RDF is not designed for being displayed to people</a:t>
            </a:r>
          </a:p>
          <a:p>
            <a:pPr marL="0" indent="0" algn="ctr">
              <a:lnSpc>
                <a:spcPct val="140000"/>
              </a:lnSpc>
              <a:spcAft>
                <a:spcPts val="600"/>
              </a:spcAft>
              <a:buNone/>
            </a:pPr>
            <a:r>
              <a:rPr lang="en-US" sz="2000" i="1" dirty="0">
                <a:solidFill>
                  <a:srgbClr val="59595B"/>
                </a:solidFill>
                <a:latin typeface="Roboto" panose="02000000000000000000" pitchFamily="2" charset="0"/>
                <a:cs typeface="Helvetica" charset="0"/>
              </a:rPr>
              <a:t>RDF is written in XML</a:t>
            </a:r>
          </a:p>
          <a:p>
            <a:pPr marL="0" indent="0" algn="ctr">
              <a:lnSpc>
                <a:spcPct val="140000"/>
              </a:lnSpc>
              <a:spcAft>
                <a:spcPts val="600"/>
              </a:spcAft>
              <a:buNone/>
            </a:pPr>
            <a:r>
              <a:rPr lang="en-US" sz="2000" i="1" dirty="0">
                <a:solidFill>
                  <a:srgbClr val="59595B"/>
                </a:solidFill>
                <a:latin typeface="Roboto" panose="02000000000000000000" pitchFamily="2" charset="0"/>
                <a:cs typeface="Helvetica" charset="0"/>
              </a:rPr>
              <a:t>RDF is a part of the W3C's Semantic Web Activity</a:t>
            </a:r>
          </a:p>
          <a:p>
            <a:pPr marL="0" indent="0" algn="ctr">
              <a:lnSpc>
                <a:spcPct val="140000"/>
              </a:lnSpc>
              <a:spcAft>
                <a:spcPts val="600"/>
              </a:spcAft>
              <a:buNone/>
            </a:pPr>
            <a:r>
              <a:rPr lang="en-US" sz="2000" i="1" dirty="0">
                <a:solidFill>
                  <a:srgbClr val="59595B"/>
                </a:solidFill>
                <a:latin typeface="Roboto" panose="02000000000000000000" pitchFamily="2" charset="0"/>
                <a:cs typeface="Helvetica" charset="0"/>
              </a:rPr>
              <a:t>RDF is a W3C Recommendation from 10. February 2004*</a:t>
            </a: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What is RDF?</a:t>
            </a:r>
            <a:endParaRPr lang="en-US" sz="2400" i="1" dirty="0">
              <a:solidFill>
                <a:schemeClr val="bg1"/>
              </a:solidFill>
              <a:latin typeface="Roboto" panose="02000000000000000000" pitchFamily="2" charset="0"/>
              <a:ea typeface="Roboto" panose="02000000000000000000" pitchFamily="2" charset="0"/>
            </a:endParaRPr>
          </a:p>
        </p:txBody>
      </p:sp>
      <p:sp>
        <p:nvSpPr>
          <p:cNvPr id="13" name="Content Placeholder 2">
            <a:extLst>
              <a:ext uri="{FF2B5EF4-FFF2-40B4-BE49-F238E27FC236}">
                <a16:creationId xmlns:a16="http://schemas.microsoft.com/office/drawing/2014/main" id="{08600BE3-4997-C14E-939C-CC60B2D02A60}"/>
              </a:ext>
            </a:extLst>
          </p:cNvPr>
          <p:cNvSpPr txBox="1">
            <a:spLocks/>
          </p:cNvSpPr>
          <p:nvPr/>
        </p:nvSpPr>
        <p:spPr>
          <a:xfrm>
            <a:off x="4066533" y="6468661"/>
            <a:ext cx="8126258" cy="39285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000" dirty="0">
                <a:solidFill>
                  <a:srgbClr val="59595B"/>
                </a:solidFill>
                <a:latin typeface="Roboto"/>
                <a:ea typeface="Roboto" panose="02000000000000000000" pitchFamily="2" charset="0"/>
              </a:rPr>
              <a:t>*“XML RDF.” </a:t>
            </a:r>
            <a:r>
              <a:rPr lang="en-US" sz="1000" i="1" dirty="0">
                <a:solidFill>
                  <a:srgbClr val="59595B"/>
                </a:solidFill>
                <a:latin typeface="Roboto"/>
                <a:ea typeface="Roboto" panose="02000000000000000000" pitchFamily="2" charset="0"/>
              </a:rPr>
              <a:t>W3Schools.com, 7 May 2020</a:t>
            </a:r>
            <a:r>
              <a:rPr lang="en-US" sz="1000" dirty="0">
                <a:solidFill>
                  <a:srgbClr val="59595B"/>
                </a:solidFill>
                <a:latin typeface="Roboto"/>
                <a:ea typeface="Roboto" panose="02000000000000000000" pitchFamily="2" charset="0"/>
              </a:rPr>
              <a:t>, </a:t>
            </a:r>
            <a:r>
              <a:rPr lang="en-US" sz="1000" dirty="0">
                <a:latin typeface="Roboto"/>
                <a:ea typeface="+mn-lt"/>
                <a:cs typeface="+mn-lt"/>
                <a:hlinkClick r:id="rId4"/>
              </a:rPr>
              <a:t>https://www.w3schools.com/xml/xml_rdf.asp</a:t>
            </a:r>
            <a:r>
              <a:rPr lang="en-US" sz="1000" dirty="0">
                <a:solidFill>
                  <a:srgbClr val="59595B"/>
                </a:solidFill>
                <a:latin typeface="Roboto"/>
                <a:ea typeface="Roboto" panose="02000000000000000000" pitchFamily="2" charset="0"/>
              </a:rPr>
              <a:t>.</a:t>
            </a:r>
            <a:endParaRPr lang="en-US" sz="1000" i="1" dirty="0">
              <a:solidFill>
                <a:srgbClr val="59595B"/>
              </a:solidFill>
              <a:latin typeface="Roboto" panose="02000000000000000000" pitchFamily="2" charset="0"/>
              <a:ea typeface="Roboto" panose="02000000000000000000" pitchFamily="2" charset="0"/>
            </a:endParaRPr>
          </a:p>
        </p:txBody>
      </p:sp>
      <p:graphicFrame>
        <p:nvGraphicFramePr>
          <p:cNvPr id="14" name="Table 13">
            <a:extLst>
              <a:ext uri="{FF2B5EF4-FFF2-40B4-BE49-F238E27FC236}">
                <a16:creationId xmlns:a16="http://schemas.microsoft.com/office/drawing/2014/main" id="{8B1BF979-0D06-BA4B-BD8C-0A76AA43021C}"/>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25</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561875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F14CEAE0-22BE-584C-970B-4C4112C1696C}"/>
              </a:ext>
            </a:extLst>
          </p:cNvPr>
          <p:cNvSpPr/>
          <p:nvPr/>
        </p:nvSpPr>
        <p:spPr>
          <a:xfrm>
            <a:off x="6518245" y="6447502"/>
            <a:ext cx="2189527" cy="394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7248D1-DF99-CA46-B75E-47FF1CB3F160}"/>
              </a:ext>
            </a:extLst>
          </p:cNvPr>
          <p:cNvPicPr>
            <a:picLocks noChangeAspect="1"/>
          </p:cNvPicPr>
          <p:nvPr/>
        </p:nvPicPr>
        <p:blipFill>
          <a:blip r:embed="rId3"/>
          <a:stretch>
            <a:fillRect/>
          </a:stretch>
        </p:blipFill>
        <p:spPr>
          <a:xfrm>
            <a:off x="4066454" y="898185"/>
            <a:ext cx="3036407" cy="5943600"/>
          </a:xfrm>
          <a:prstGeom prst="rect">
            <a:avLst/>
          </a:prstGeom>
        </p:spPr>
      </p:pic>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a:solidFill>
                  <a:schemeClr val="bg1"/>
                </a:solidFill>
                <a:latin typeface="Roboto"/>
              </a:rPr>
              <a:t>Standards: SKOS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6451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6030" y="1295256"/>
            <a:ext cx="3635018" cy="3693319"/>
          </a:xfrm>
          <a:prstGeom prst="rect">
            <a:avLst/>
          </a:prstGeom>
          <a:noFill/>
        </p:spPr>
        <p:txBody>
          <a:bodyPr wrap="square" lIns="91440" tIns="45720" rIns="91440" bIns="45720" rtlCol="0" anchor="t">
            <a:spAutoFit/>
          </a:bodyPr>
          <a:lstStyle/>
          <a:p>
            <a:r>
              <a:rPr lang="en-US" sz="2000" i="1" dirty="0">
                <a:solidFill>
                  <a:schemeClr val="bg1"/>
                </a:solidFill>
                <a:latin typeface="Roboto" panose="02000000000000000000" pitchFamily="2" charset="0"/>
                <a:ea typeface="Roboto" panose="02000000000000000000" pitchFamily="2" charset="0"/>
              </a:rPr>
              <a:t>Use existing, standard properties and relationships used for taxonomies such as what is provided  by SKOS</a:t>
            </a:r>
          </a:p>
          <a:p>
            <a:endParaRPr lang="en-US" sz="2000" i="1" dirty="0">
              <a:solidFill>
                <a:schemeClr val="bg1"/>
              </a:solidFill>
              <a:latin typeface="Roboto" panose="02000000000000000000" pitchFamily="2" charset="0"/>
              <a:ea typeface="Roboto" panose="02000000000000000000" pitchFamily="2" charset="0"/>
            </a:endParaRPr>
          </a:p>
          <a:p>
            <a:r>
              <a:rPr lang="en-US" sz="2000" i="1" dirty="0">
                <a:solidFill>
                  <a:schemeClr val="bg1"/>
                </a:solidFill>
                <a:latin typeface="Roboto" panose="02000000000000000000" pitchFamily="2" charset="0"/>
                <a:ea typeface="Roboto" panose="02000000000000000000" pitchFamily="2" charset="0"/>
              </a:rPr>
              <a:t>“SKOS…provides a lightweight, intuitive language for developing and sharing new knowledge organization systems.”</a:t>
            </a:r>
          </a:p>
          <a:p>
            <a:endParaRPr lang="en-US" sz="2000" i="1" dirty="0">
              <a:solidFill>
                <a:schemeClr val="bg1"/>
              </a:solidFill>
              <a:latin typeface="Roboto" panose="02000000000000000000" pitchFamily="2" charset="0"/>
              <a:ea typeface="Roboto" panose="02000000000000000000" pitchFamily="2" charset="0"/>
            </a:endParaRPr>
          </a:p>
          <a:p>
            <a:r>
              <a:rPr lang="en-US" sz="1400" i="1" dirty="0">
                <a:solidFill>
                  <a:schemeClr val="bg1"/>
                </a:solidFill>
                <a:latin typeface="Roboto"/>
                <a:ea typeface="Roboto" panose="02000000000000000000" pitchFamily="2" charset="0"/>
              </a:rPr>
              <a:t>https://www.w3.org/TR/</a:t>
            </a:r>
            <a:r>
              <a:rPr lang="en-US" sz="1400" i="1" dirty="0" err="1">
                <a:solidFill>
                  <a:schemeClr val="bg1"/>
                </a:solidFill>
                <a:latin typeface="Roboto"/>
                <a:ea typeface="Roboto" panose="02000000000000000000" pitchFamily="2" charset="0"/>
              </a:rPr>
              <a:t>skos</a:t>
            </a:r>
            <a:r>
              <a:rPr lang="en-US" sz="1400" i="1" dirty="0">
                <a:solidFill>
                  <a:schemeClr val="bg1"/>
                </a:solidFill>
                <a:latin typeface="Roboto"/>
                <a:ea typeface="Roboto" panose="02000000000000000000" pitchFamily="2" charset="0"/>
              </a:rPr>
              <a:t>-reference/</a:t>
            </a:r>
          </a:p>
        </p:txBody>
      </p:sp>
      <p:sp>
        <p:nvSpPr>
          <p:cNvPr id="3" name="Rectangle: Rounded Corners 2">
            <a:extLst>
              <a:ext uri="{FF2B5EF4-FFF2-40B4-BE49-F238E27FC236}">
                <a16:creationId xmlns:a16="http://schemas.microsoft.com/office/drawing/2014/main" id="{A92F18F4-AA6A-45D9-9DA0-673C3CC56EE1}"/>
              </a:ext>
            </a:extLst>
          </p:cNvPr>
          <p:cNvSpPr/>
          <p:nvPr/>
        </p:nvSpPr>
        <p:spPr>
          <a:xfrm>
            <a:off x="7091163" y="1949240"/>
            <a:ext cx="1762598" cy="182880"/>
          </a:xfrm>
          <a:prstGeom prst="roundRect">
            <a:avLst/>
          </a:prstGeom>
          <a:solidFill>
            <a:srgbClr val="0C7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latin typeface="Roboto"/>
                <a:cs typeface="Arial"/>
              </a:rPr>
              <a:t>skos:definition</a:t>
            </a:r>
          </a:p>
        </p:txBody>
      </p:sp>
      <p:cxnSp>
        <p:nvCxnSpPr>
          <p:cNvPr id="4" name="Straight Arrow Connector 3">
            <a:extLst>
              <a:ext uri="{FF2B5EF4-FFF2-40B4-BE49-F238E27FC236}">
                <a16:creationId xmlns:a16="http://schemas.microsoft.com/office/drawing/2014/main" id="{5E7ADB75-462D-40AD-9CF6-E659B30E0914}"/>
              </a:ext>
            </a:extLst>
          </p:cNvPr>
          <p:cNvCxnSpPr>
            <a:cxnSpLocks/>
            <a:endCxn id="3" idx="1"/>
          </p:cNvCxnSpPr>
          <p:nvPr/>
        </p:nvCxnSpPr>
        <p:spPr>
          <a:xfrm flipV="1">
            <a:off x="5511566" y="2040680"/>
            <a:ext cx="1579597" cy="0"/>
          </a:xfrm>
          <a:prstGeom prst="straightConnector1">
            <a:avLst/>
          </a:prstGeom>
          <a:ln w="28575">
            <a:solidFill>
              <a:srgbClr val="0C72A8"/>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12B6EE72-8370-44BB-B972-1FD4242179E6}"/>
              </a:ext>
            </a:extLst>
          </p:cNvPr>
          <p:cNvSpPr/>
          <p:nvPr/>
        </p:nvSpPr>
        <p:spPr>
          <a:xfrm>
            <a:off x="7091163" y="4009886"/>
            <a:ext cx="1762598" cy="182880"/>
          </a:xfrm>
          <a:prstGeom prst="roundRect">
            <a:avLst/>
          </a:prstGeom>
          <a:solidFill>
            <a:srgbClr val="0C72A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latin typeface="Roboto"/>
                <a:cs typeface="Arial"/>
              </a:rPr>
              <a:t>skos:scopeNote</a:t>
            </a:r>
          </a:p>
        </p:txBody>
      </p:sp>
      <p:cxnSp>
        <p:nvCxnSpPr>
          <p:cNvPr id="27" name="Straight Arrow Connector 26">
            <a:extLst>
              <a:ext uri="{FF2B5EF4-FFF2-40B4-BE49-F238E27FC236}">
                <a16:creationId xmlns:a16="http://schemas.microsoft.com/office/drawing/2014/main" id="{12E302F4-0FE0-4A0D-9369-84A3DFD99CDB}"/>
              </a:ext>
            </a:extLst>
          </p:cNvPr>
          <p:cNvCxnSpPr>
            <a:cxnSpLocks/>
            <a:endCxn id="25" idx="1"/>
          </p:cNvCxnSpPr>
          <p:nvPr/>
        </p:nvCxnSpPr>
        <p:spPr>
          <a:xfrm flipV="1">
            <a:off x="5626602" y="4101326"/>
            <a:ext cx="1464561" cy="0"/>
          </a:xfrm>
          <a:prstGeom prst="straightConnector1">
            <a:avLst/>
          </a:prstGeom>
          <a:ln w="28575">
            <a:solidFill>
              <a:srgbClr val="0C72A8"/>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A71598EF-6C43-48A0-B817-08CDA98EEBDA}"/>
              </a:ext>
            </a:extLst>
          </p:cNvPr>
          <p:cNvSpPr/>
          <p:nvPr/>
        </p:nvSpPr>
        <p:spPr>
          <a:xfrm>
            <a:off x="7094072" y="906837"/>
            <a:ext cx="1756781" cy="457200"/>
          </a:xfrm>
          <a:prstGeom prst="roundRect">
            <a:avLst/>
          </a:prstGeom>
          <a:solidFill>
            <a:srgbClr val="0C72A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latin typeface="Roboto"/>
                <a:cs typeface="Arial"/>
              </a:rPr>
              <a:t>SKOS Documentation Properties</a:t>
            </a:r>
            <a:endParaRPr lang="en-US" sz="1100">
              <a:latin typeface="Roboto"/>
            </a:endParaRPr>
          </a:p>
        </p:txBody>
      </p:sp>
      <p:sp>
        <p:nvSpPr>
          <p:cNvPr id="29" name="Rectangle: Rounded Corners 28">
            <a:extLst>
              <a:ext uri="{FF2B5EF4-FFF2-40B4-BE49-F238E27FC236}">
                <a16:creationId xmlns:a16="http://schemas.microsoft.com/office/drawing/2014/main" id="{33F46F23-02F6-455B-B0AB-F17220EBD20F}"/>
              </a:ext>
            </a:extLst>
          </p:cNvPr>
          <p:cNvSpPr/>
          <p:nvPr/>
        </p:nvSpPr>
        <p:spPr>
          <a:xfrm>
            <a:off x="7091163" y="3492766"/>
            <a:ext cx="1762598" cy="182880"/>
          </a:xfrm>
          <a:prstGeom prst="roundRect">
            <a:avLst/>
          </a:prstGeom>
          <a:solidFill>
            <a:srgbClr val="0C72A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latin typeface="Roboto"/>
                <a:cs typeface="Arial"/>
              </a:rPr>
              <a:t>skos:note</a:t>
            </a:r>
          </a:p>
        </p:txBody>
      </p:sp>
      <p:cxnSp>
        <p:nvCxnSpPr>
          <p:cNvPr id="30" name="Straight Arrow Connector 29">
            <a:extLst>
              <a:ext uri="{FF2B5EF4-FFF2-40B4-BE49-F238E27FC236}">
                <a16:creationId xmlns:a16="http://schemas.microsoft.com/office/drawing/2014/main" id="{C49B9C69-297A-42C2-B90E-466FFFB5908A}"/>
              </a:ext>
            </a:extLst>
          </p:cNvPr>
          <p:cNvCxnSpPr>
            <a:cxnSpLocks/>
            <a:endCxn id="29" idx="1"/>
          </p:cNvCxnSpPr>
          <p:nvPr/>
        </p:nvCxnSpPr>
        <p:spPr>
          <a:xfrm flipV="1">
            <a:off x="5243119" y="3584206"/>
            <a:ext cx="1848044" cy="0"/>
          </a:xfrm>
          <a:prstGeom prst="straightConnector1">
            <a:avLst/>
          </a:prstGeom>
          <a:ln w="28575">
            <a:solidFill>
              <a:srgbClr val="0C72A8"/>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D40A851F-D691-4715-8F80-2794C975A18B}"/>
              </a:ext>
            </a:extLst>
          </p:cNvPr>
          <p:cNvSpPr/>
          <p:nvPr/>
        </p:nvSpPr>
        <p:spPr>
          <a:xfrm>
            <a:off x="7091163" y="2979257"/>
            <a:ext cx="1762598" cy="182880"/>
          </a:xfrm>
          <a:prstGeom prst="roundRect">
            <a:avLst/>
          </a:prstGeom>
          <a:solidFill>
            <a:srgbClr val="0C72A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latin typeface="Roboto"/>
                <a:cs typeface="Arial"/>
              </a:rPr>
              <a:t>skos:historyNote</a:t>
            </a:r>
            <a:endParaRPr lang="en-US" sz="1200">
              <a:latin typeface="Roboto"/>
              <a:cs typeface="Arial"/>
            </a:endParaRPr>
          </a:p>
        </p:txBody>
      </p:sp>
      <p:cxnSp>
        <p:nvCxnSpPr>
          <p:cNvPr id="38" name="Straight Arrow Connector 37">
            <a:extLst>
              <a:ext uri="{FF2B5EF4-FFF2-40B4-BE49-F238E27FC236}">
                <a16:creationId xmlns:a16="http://schemas.microsoft.com/office/drawing/2014/main" id="{94D28571-A08D-44DF-919A-59475FB07C0F}"/>
              </a:ext>
            </a:extLst>
          </p:cNvPr>
          <p:cNvCxnSpPr>
            <a:cxnSpLocks/>
            <a:endCxn id="37" idx="1"/>
          </p:cNvCxnSpPr>
          <p:nvPr/>
        </p:nvCxnSpPr>
        <p:spPr>
          <a:xfrm flipV="1">
            <a:off x="5660373" y="3070697"/>
            <a:ext cx="1430790" cy="0"/>
          </a:xfrm>
          <a:prstGeom prst="straightConnector1">
            <a:avLst/>
          </a:prstGeom>
          <a:ln w="28575">
            <a:solidFill>
              <a:srgbClr val="0C72A8"/>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Rounded Corners 24">
            <a:extLst>
              <a:ext uri="{FF2B5EF4-FFF2-40B4-BE49-F238E27FC236}">
                <a16:creationId xmlns:a16="http://schemas.microsoft.com/office/drawing/2014/main" id="{08FCC2D8-B8B6-7047-855D-1D3BD97C7D4C}"/>
              </a:ext>
            </a:extLst>
          </p:cNvPr>
          <p:cNvSpPr/>
          <p:nvPr/>
        </p:nvSpPr>
        <p:spPr>
          <a:xfrm>
            <a:off x="9714483" y="3749755"/>
            <a:ext cx="1762598" cy="182880"/>
          </a:xfrm>
          <a:prstGeom prst="roundRect">
            <a:avLst/>
          </a:prstGeom>
          <a:solidFill>
            <a:srgbClr val="0544E6"/>
          </a:solidFill>
          <a:ln>
            <a:solidFill>
              <a:srgbClr val="0544E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latin typeface="Roboto"/>
                <a:cs typeface="Arial"/>
              </a:rPr>
              <a:t>skos:prefLabel</a:t>
            </a:r>
            <a:endParaRPr lang="en-US" sz="1200">
              <a:latin typeface="Roboto"/>
              <a:cs typeface="Arial"/>
            </a:endParaRPr>
          </a:p>
        </p:txBody>
      </p:sp>
      <p:cxnSp>
        <p:nvCxnSpPr>
          <p:cNvPr id="54" name="Straight Arrow Connector 53">
            <a:extLst>
              <a:ext uri="{FF2B5EF4-FFF2-40B4-BE49-F238E27FC236}">
                <a16:creationId xmlns:a16="http://schemas.microsoft.com/office/drawing/2014/main" id="{15E709D2-70B8-3043-899C-D1632C6C8AF7}"/>
              </a:ext>
            </a:extLst>
          </p:cNvPr>
          <p:cNvCxnSpPr>
            <a:cxnSpLocks/>
            <a:endCxn id="53" idx="1"/>
          </p:cNvCxnSpPr>
          <p:nvPr/>
        </p:nvCxnSpPr>
        <p:spPr>
          <a:xfrm flipV="1">
            <a:off x="5814312" y="3841195"/>
            <a:ext cx="3900171" cy="0"/>
          </a:xfrm>
          <a:prstGeom prst="straightConnector1">
            <a:avLst/>
          </a:prstGeom>
          <a:ln w="28575">
            <a:solidFill>
              <a:srgbClr val="0544E6"/>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Rounded Corners 27">
            <a:extLst>
              <a:ext uri="{FF2B5EF4-FFF2-40B4-BE49-F238E27FC236}">
                <a16:creationId xmlns:a16="http://schemas.microsoft.com/office/drawing/2014/main" id="{D039FFA6-9FB6-864F-ADA0-7038E93423EB}"/>
              </a:ext>
            </a:extLst>
          </p:cNvPr>
          <p:cNvSpPr/>
          <p:nvPr/>
        </p:nvSpPr>
        <p:spPr>
          <a:xfrm>
            <a:off x="9717392" y="904973"/>
            <a:ext cx="1756781" cy="45720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latin typeface="Roboto"/>
                <a:cs typeface="Arial"/>
              </a:rPr>
              <a:t>SKOS Lexical Labels</a:t>
            </a:r>
            <a:endParaRPr lang="en-US" sz="1100">
              <a:latin typeface="Roboto"/>
            </a:endParaRPr>
          </a:p>
        </p:txBody>
      </p:sp>
      <p:sp>
        <p:nvSpPr>
          <p:cNvPr id="57" name="Rectangle: Rounded Corners 30">
            <a:extLst>
              <a:ext uri="{FF2B5EF4-FFF2-40B4-BE49-F238E27FC236}">
                <a16:creationId xmlns:a16="http://schemas.microsoft.com/office/drawing/2014/main" id="{DB2D9784-4545-C642-B88E-5511A758D211}"/>
              </a:ext>
            </a:extLst>
          </p:cNvPr>
          <p:cNvSpPr/>
          <p:nvPr/>
        </p:nvSpPr>
        <p:spPr>
          <a:xfrm>
            <a:off x="9714483" y="1423220"/>
            <a:ext cx="1762598" cy="18288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latin typeface="Roboto"/>
                <a:cs typeface="Arial"/>
              </a:rPr>
              <a:t>skos:altLabel</a:t>
            </a:r>
            <a:endParaRPr lang="en-US" sz="1200">
              <a:latin typeface="Roboto"/>
              <a:cs typeface="Arial"/>
            </a:endParaRPr>
          </a:p>
        </p:txBody>
      </p:sp>
      <p:cxnSp>
        <p:nvCxnSpPr>
          <p:cNvPr id="58" name="Straight Arrow Connector 57">
            <a:extLst>
              <a:ext uri="{FF2B5EF4-FFF2-40B4-BE49-F238E27FC236}">
                <a16:creationId xmlns:a16="http://schemas.microsoft.com/office/drawing/2014/main" id="{7A3651EE-8CB6-A345-A3FC-2CC161C4D826}"/>
              </a:ext>
            </a:extLst>
          </p:cNvPr>
          <p:cNvCxnSpPr>
            <a:cxnSpLocks/>
            <a:endCxn id="57" idx="1"/>
          </p:cNvCxnSpPr>
          <p:nvPr/>
        </p:nvCxnSpPr>
        <p:spPr>
          <a:xfrm flipV="1">
            <a:off x="5888217" y="1514660"/>
            <a:ext cx="3826266" cy="0"/>
          </a:xfrm>
          <a:prstGeom prst="straightConnector1">
            <a:avLst/>
          </a:prstGeom>
          <a:ln w="28575">
            <a:solidFill>
              <a:srgbClr val="0544E6"/>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36">
            <a:extLst>
              <a:ext uri="{FF2B5EF4-FFF2-40B4-BE49-F238E27FC236}">
                <a16:creationId xmlns:a16="http://schemas.microsoft.com/office/drawing/2014/main" id="{B9F0C313-33EE-164C-80FE-48DAB2FD3619}"/>
              </a:ext>
            </a:extLst>
          </p:cNvPr>
          <p:cNvSpPr/>
          <p:nvPr/>
        </p:nvSpPr>
        <p:spPr>
          <a:xfrm>
            <a:off x="9714483" y="2729315"/>
            <a:ext cx="1762598" cy="18288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latin typeface="Roboto"/>
                <a:cs typeface="Arial"/>
              </a:rPr>
              <a:t>skos:hiddenLabel</a:t>
            </a:r>
            <a:endParaRPr lang="en-US" sz="1200">
              <a:latin typeface="Roboto"/>
              <a:cs typeface="Arial"/>
            </a:endParaRPr>
          </a:p>
        </p:txBody>
      </p:sp>
      <p:cxnSp>
        <p:nvCxnSpPr>
          <p:cNvPr id="64" name="Straight Arrow Connector 63">
            <a:extLst>
              <a:ext uri="{FF2B5EF4-FFF2-40B4-BE49-F238E27FC236}">
                <a16:creationId xmlns:a16="http://schemas.microsoft.com/office/drawing/2014/main" id="{76EC6F7F-DEA6-B942-9005-96551139FA8E}"/>
              </a:ext>
            </a:extLst>
          </p:cNvPr>
          <p:cNvCxnSpPr>
            <a:cxnSpLocks/>
            <a:endCxn id="63" idx="1"/>
          </p:cNvCxnSpPr>
          <p:nvPr/>
        </p:nvCxnSpPr>
        <p:spPr>
          <a:xfrm flipV="1">
            <a:off x="5677151" y="2820755"/>
            <a:ext cx="4037332" cy="0"/>
          </a:xfrm>
          <a:prstGeom prst="straightConnector1">
            <a:avLst/>
          </a:prstGeom>
          <a:ln w="28575">
            <a:solidFill>
              <a:srgbClr val="0544E6"/>
            </a:solidFill>
            <a:tailEnd type="triangle"/>
          </a:ln>
        </p:spPr>
        <p:style>
          <a:lnRef idx="1">
            <a:schemeClr val="accent1"/>
          </a:lnRef>
          <a:fillRef idx="0">
            <a:schemeClr val="accent1"/>
          </a:fillRef>
          <a:effectRef idx="0">
            <a:schemeClr val="accent1"/>
          </a:effectRef>
          <a:fontRef idx="minor">
            <a:schemeClr val="tx1"/>
          </a:fontRef>
        </p:style>
      </p:cxnSp>
      <p:sp>
        <p:nvSpPr>
          <p:cNvPr id="82" name="Callout: Line with Border and Accent Bar 2">
            <a:extLst>
              <a:ext uri="{FF2B5EF4-FFF2-40B4-BE49-F238E27FC236}">
                <a16:creationId xmlns:a16="http://schemas.microsoft.com/office/drawing/2014/main" id="{616DABB8-D2A4-C24E-A219-790011B01185}"/>
              </a:ext>
            </a:extLst>
          </p:cNvPr>
          <p:cNvSpPr/>
          <p:nvPr/>
        </p:nvSpPr>
        <p:spPr>
          <a:xfrm>
            <a:off x="7695817" y="4595653"/>
            <a:ext cx="3191731" cy="1210235"/>
          </a:xfrm>
          <a:prstGeom prst="accentBorderCallout1">
            <a:avLst/>
          </a:prstGeom>
          <a:solidFill>
            <a:srgbClr val="0C72A8"/>
          </a:solidFill>
          <a:ln>
            <a:solidFill>
              <a:srgbClr val="054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0">
                <a:cs typeface="Arial"/>
              </a:rPr>
              <a:t>Mapping and Semantic Relations</a:t>
            </a:r>
            <a:endParaRPr lang="en-US"/>
          </a:p>
        </p:txBody>
      </p:sp>
      <p:sp>
        <p:nvSpPr>
          <p:cNvPr id="84" name="Rectangle: Rounded Corners 28">
            <a:extLst>
              <a:ext uri="{FF2B5EF4-FFF2-40B4-BE49-F238E27FC236}">
                <a16:creationId xmlns:a16="http://schemas.microsoft.com/office/drawing/2014/main" id="{648E8DB6-48C3-A04F-8539-E858AF1A926F}"/>
              </a:ext>
            </a:extLst>
          </p:cNvPr>
          <p:cNvSpPr/>
          <p:nvPr/>
        </p:nvSpPr>
        <p:spPr>
          <a:xfrm>
            <a:off x="7091163" y="1682072"/>
            <a:ext cx="1762598" cy="182880"/>
          </a:xfrm>
          <a:prstGeom prst="roundRect">
            <a:avLst/>
          </a:prstGeom>
          <a:solidFill>
            <a:srgbClr val="0C72A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latin typeface="Roboto"/>
                <a:cs typeface="Arial"/>
              </a:rPr>
              <a:t>skos:changeNote</a:t>
            </a:r>
            <a:endParaRPr lang="en-US" sz="1200">
              <a:latin typeface="Roboto"/>
              <a:cs typeface="Arial"/>
            </a:endParaRPr>
          </a:p>
        </p:txBody>
      </p:sp>
      <p:cxnSp>
        <p:nvCxnSpPr>
          <p:cNvPr id="85" name="Straight Arrow Connector 84">
            <a:extLst>
              <a:ext uri="{FF2B5EF4-FFF2-40B4-BE49-F238E27FC236}">
                <a16:creationId xmlns:a16="http://schemas.microsoft.com/office/drawing/2014/main" id="{7921A95B-DB6F-BD46-B5E8-9AEB5ABBAAE1}"/>
              </a:ext>
            </a:extLst>
          </p:cNvPr>
          <p:cNvCxnSpPr>
            <a:cxnSpLocks/>
            <a:endCxn id="84" idx="1"/>
          </p:cNvCxnSpPr>
          <p:nvPr/>
        </p:nvCxnSpPr>
        <p:spPr>
          <a:xfrm>
            <a:off x="5693929" y="1773512"/>
            <a:ext cx="1397234" cy="0"/>
          </a:xfrm>
          <a:prstGeom prst="straightConnector1">
            <a:avLst/>
          </a:prstGeom>
          <a:ln w="28575">
            <a:solidFill>
              <a:srgbClr val="0C72A8"/>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Rounded Corners 28">
            <a:extLst>
              <a:ext uri="{FF2B5EF4-FFF2-40B4-BE49-F238E27FC236}">
                <a16:creationId xmlns:a16="http://schemas.microsoft.com/office/drawing/2014/main" id="{29F903CC-DF7C-EE4D-AD96-971A7137FC39}"/>
              </a:ext>
            </a:extLst>
          </p:cNvPr>
          <p:cNvSpPr/>
          <p:nvPr/>
        </p:nvSpPr>
        <p:spPr>
          <a:xfrm>
            <a:off x="7088255" y="2203233"/>
            <a:ext cx="1762598" cy="182880"/>
          </a:xfrm>
          <a:prstGeom prst="roundRect">
            <a:avLst/>
          </a:prstGeom>
          <a:solidFill>
            <a:srgbClr val="0C72A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latin typeface="Roboto"/>
                <a:cs typeface="Arial"/>
              </a:rPr>
              <a:t>skos:editorialNote</a:t>
            </a:r>
            <a:endParaRPr lang="en-US" sz="1200">
              <a:latin typeface="Roboto"/>
              <a:cs typeface="Arial"/>
            </a:endParaRPr>
          </a:p>
        </p:txBody>
      </p:sp>
      <p:cxnSp>
        <p:nvCxnSpPr>
          <p:cNvPr id="89" name="Straight Arrow Connector 88">
            <a:extLst>
              <a:ext uri="{FF2B5EF4-FFF2-40B4-BE49-F238E27FC236}">
                <a16:creationId xmlns:a16="http://schemas.microsoft.com/office/drawing/2014/main" id="{D7D6D55F-0F30-1E4E-9359-6C778B1FE69D}"/>
              </a:ext>
            </a:extLst>
          </p:cNvPr>
          <p:cNvCxnSpPr>
            <a:cxnSpLocks/>
            <a:endCxn id="88" idx="1"/>
          </p:cNvCxnSpPr>
          <p:nvPr/>
        </p:nvCxnSpPr>
        <p:spPr>
          <a:xfrm>
            <a:off x="5732966" y="2294673"/>
            <a:ext cx="1355289" cy="0"/>
          </a:xfrm>
          <a:prstGeom prst="straightConnector1">
            <a:avLst/>
          </a:prstGeom>
          <a:ln w="28575">
            <a:solidFill>
              <a:srgbClr val="0C72A8"/>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Rounded Corners 2">
            <a:extLst>
              <a:ext uri="{FF2B5EF4-FFF2-40B4-BE49-F238E27FC236}">
                <a16:creationId xmlns:a16="http://schemas.microsoft.com/office/drawing/2014/main" id="{FC1FC505-DF06-7549-8D48-73A797548EE4}"/>
              </a:ext>
            </a:extLst>
          </p:cNvPr>
          <p:cNvSpPr/>
          <p:nvPr/>
        </p:nvSpPr>
        <p:spPr>
          <a:xfrm>
            <a:off x="7088107" y="2470756"/>
            <a:ext cx="1762598" cy="182880"/>
          </a:xfrm>
          <a:prstGeom prst="roundRect">
            <a:avLst/>
          </a:prstGeom>
          <a:solidFill>
            <a:srgbClr val="0C7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latin typeface="Roboto"/>
                <a:cs typeface="Arial"/>
              </a:rPr>
              <a:t>skos:example</a:t>
            </a:r>
            <a:endParaRPr lang="en-US" sz="1200">
              <a:latin typeface="Roboto"/>
              <a:cs typeface="Arial"/>
            </a:endParaRPr>
          </a:p>
        </p:txBody>
      </p:sp>
      <p:cxnSp>
        <p:nvCxnSpPr>
          <p:cNvPr id="92" name="Straight Arrow Connector 91">
            <a:extLst>
              <a:ext uri="{FF2B5EF4-FFF2-40B4-BE49-F238E27FC236}">
                <a16:creationId xmlns:a16="http://schemas.microsoft.com/office/drawing/2014/main" id="{53F4288A-A70A-6648-9853-23232024644C}"/>
              </a:ext>
            </a:extLst>
          </p:cNvPr>
          <p:cNvCxnSpPr>
            <a:cxnSpLocks/>
            <a:endCxn id="91" idx="1"/>
          </p:cNvCxnSpPr>
          <p:nvPr/>
        </p:nvCxnSpPr>
        <p:spPr>
          <a:xfrm>
            <a:off x="5474953" y="2562196"/>
            <a:ext cx="1613154" cy="0"/>
          </a:xfrm>
          <a:prstGeom prst="straightConnector1">
            <a:avLst/>
          </a:prstGeom>
          <a:ln w="28575">
            <a:solidFill>
              <a:srgbClr val="0C72A8"/>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6" name="Table 35">
            <a:extLst>
              <a:ext uri="{FF2B5EF4-FFF2-40B4-BE49-F238E27FC236}">
                <a16:creationId xmlns:a16="http://schemas.microsoft.com/office/drawing/2014/main" id="{D72E2FDC-F095-B247-B17E-72FE4F6FB204}"/>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26</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1919046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a:solidFill>
                  <a:schemeClr val="bg1"/>
                </a:solidFill>
                <a:latin typeface="Roboto"/>
              </a:rPr>
              <a:t>Standards: OWL</a:t>
            </a:r>
            <a:endParaRPr lang="en-US" sz="2400">
              <a:latin typeface="Roboto"/>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6030" y="1295256"/>
            <a:ext cx="3635018" cy="4401205"/>
          </a:xfrm>
          <a:prstGeom prst="rect">
            <a:avLst/>
          </a:prstGeom>
          <a:noFill/>
        </p:spPr>
        <p:txBody>
          <a:bodyPr wrap="square" lIns="91440" tIns="45720" rIns="91440" bIns="45720" rtlCol="0" anchor="t">
            <a:spAutoFit/>
          </a:bodyPr>
          <a:lstStyle/>
          <a:p>
            <a:r>
              <a:rPr lang="en-US" sz="2000" i="1" dirty="0">
                <a:solidFill>
                  <a:schemeClr val="bg1"/>
                </a:solidFill>
                <a:latin typeface="Roboto"/>
              </a:rPr>
              <a:t>(Also) use existing, standard properties and relationships used for ontologies, such as OWL</a:t>
            </a:r>
          </a:p>
          <a:p>
            <a:endParaRPr lang="en-US" sz="2000" i="1" dirty="0">
              <a:solidFill>
                <a:schemeClr val="bg1"/>
              </a:solidFill>
              <a:latin typeface="Roboto"/>
            </a:endParaRPr>
          </a:p>
          <a:p>
            <a:r>
              <a:rPr lang="en-US" sz="2000" i="1" dirty="0">
                <a:solidFill>
                  <a:schemeClr val="bg1"/>
                </a:solidFill>
                <a:latin typeface="Roboto" panose="02000000000000000000" pitchFamily="2" charset="0"/>
                <a:ea typeface="Roboto" panose="02000000000000000000" pitchFamily="2" charset="0"/>
              </a:rPr>
              <a:t>“The W3C Web Ontology Language (OWL) is a Semantic Web language designed to represent rich and complex knowledge about things, groups of things, and relations between things.”</a:t>
            </a:r>
          </a:p>
          <a:p>
            <a:endParaRPr lang="en-US" sz="2000" i="1" dirty="0">
              <a:solidFill>
                <a:schemeClr val="bg1"/>
              </a:solidFill>
              <a:latin typeface="Roboto" panose="02000000000000000000" pitchFamily="2" charset="0"/>
              <a:ea typeface="Roboto" panose="02000000000000000000" pitchFamily="2" charset="0"/>
            </a:endParaRPr>
          </a:p>
          <a:p>
            <a:r>
              <a:rPr lang="en-US" sz="1400" i="1" dirty="0">
                <a:solidFill>
                  <a:schemeClr val="bg1"/>
                </a:solidFill>
                <a:latin typeface="Roboto" panose="02000000000000000000" pitchFamily="2" charset="0"/>
                <a:ea typeface="Roboto" panose="02000000000000000000" pitchFamily="2" charset="0"/>
              </a:rPr>
              <a:t>https://www.w3.org/OWL</a:t>
            </a:r>
          </a:p>
        </p:txBody>
      </p:sp>
      <p:sp>
        <p:nvSpPr>
          <p:cNvPr id="2" name="Callout: Line with Border and Accent Bar 1">
            <a:extLst>
              <a:ext uri="{FF2B5EF4-FFF2-40B4-BE49-F238E27FC236}">
                <a16:creationId xmlns:a16="http://schemas.microsoft.com/office/drawing/2014/main" id="{2B45428D-55ED-47BA-A748-9C0905E69F3A}"/>
              </a:ext>
            </a:extLst>
          </p:cNvPr>
          <p:cNvSpPr/>
          <p:nvPr/>
        </p:nvSpPr>
        <p:spPr>
          <a:xfrm>
            <a:off x="7979686" y="1419382"/>
            <a:ext cx="3191731" cy="1210235"/>
          </a:xfrm>
          <a:prstGeom prst="accentBorderCallout1">
            <a:avLst>
              <a:gd name="adj1" fmla="val 18750"/>
              <a:gd name="adj2" fmla="val -8333"/>
              <a:gd name="adj3" fmla="val 18922"/>
              <a:gd name="adj4" fmla="val -78013"/>
            </a:avLst>
          </a:prstGeom>
          <a:solidFill>
            <a:srgbClr val="0C72A8"/>
          </a:solidFill>
          <a:ln>
            <a:solidFill>
              <a:srgbClr val="0544E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Roboto"/>
                <a:cs typeface="Arial"/>
              </a:rPr>
              <a:t>Use OWL Cardinality Constraints &amp; Intersection, Union, and Complement</a:t>
            </a:r>
            <a:endParaRPr lang="en-US" sz="2000">
              <a:latin typeface="Roboto"/>
            </a:endParaRPr>
          </a:p>
        </p:txBody>
      </p:sp>
      <p:sp>
        <p:nvSpPr>
          <p:cNvPr id="32" name="Callout: Line with Border and Accent Bar 1">
            <a:extLst>
              <a:ext uri="{FF2B5EF4-FFF2-40B4-BE49-F238E27FC236}">
                <a16:creationId xmlns:a16="http://schemas.microsoft.com/office/drawing/2014/main" id="{77F73CD6-6E93-8249-87FC-E1A671EBEBC0}"/>
              </a:ext>
            </a:extLst>
          </p:cNvPr>
          <p:cNvSpPr/>
          <p:nvPr/>
        </p:nvSpPr>
        <p:spPr>
          <a:xfrm>
            <a:off x="7979686" y="4165211"/>
            <a:ext cx="3191731" cy="1210235"/>
          </a:xfrm>
          <a:prstGeom prst="accentBorderCallout1">
            <a:avLst>
              <a:gd name="adj1" fmla="val 18750"/>
              <a:gd name="adj2" fmla="val -8333"/>
              <a:gd name="adj3" fmla="val 18922"/>
              <a:gd name="adj4" fmla="val -78037"/>
            </a:avLst>
          </a:prstGeom>
          <a:solidFill>
            <a:srgbClr val="0C72A8"/>
          </a:solidFill>
          <a:ln>
            <a:solidFill>
              <a:srgbClr val="0544E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Roboto"/>
                <a:cs typeface="Arial"/>
              </a:rPr>
              <a:t>Use OWL Classes &amp; Relations to Other Properties</a:t>
            </a:r>
          </a:p>
        </p:txBody>
      </p:sp>
      <p:pic>
        <p:nvPicPr>
          <p:cNvPr id="4" name="Picture 3">
            <a:extLst>
              <a:ext uri="{FF2B5EF4-FFF2-40B4-BE49-F238E27FC236}">
                <a16:creationId xmlns:a16="http://schemas.microsoft.com/office/drawing/2014/main" id="{31ED2EE0-585F-0F4B-B90B-6295B37D4F36}"/>
              </a:ext>
            </a:extLst>
          </p:cNvPr>
          <p:cNvPicPr>
            <a:picLocks noChangeAspect="1"/>
          </p:cNvPicPr>
          <p:nvPr/>
        </p:nvPicPr>
        <p:blipFill>
          <a:blip r:embed="rId4"/>
          <a:stretch>
            <a:fillRect/>
          </a:stretch>
        </p:blipFill>
        <p:spPr>
          <a:xfrm>
            <a:off x="4067078" y="904973"/>
            <a:ext cx="1417320" cy="5968492"/>
          </a:xfrm>
          <a:prstGeom prst="rect">
            <a:avLst/>
          </a:prstGeom>
        </p:spPr>
      </p:pic>
      <p:graphicFrame>
        <p:nvGraphicFramePr>
          <p:cNvPr id="14" name="Table 13">
            <a:extLst>
              <a:ext uri="{FF2B5EF4-FFF2-40B4-BE49-F238E27FC236}">
                <a16:creationId xmlns:a16="http://schemas.microsoft.com/office/drawing/2014/main" id="{C7CAEB9C-2117-324B-B203-EE7474F8F6C5}"/>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27</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1749736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r>
              <a:rPr lang="en-US" sz="2489" b="1" dirty="0">
                <a:solidFill>
                  <a:schemeClr val="bg1"/>
                </a:solidFill>
                <a:latin typeface="Roboto" pitchFamily="2" charset="0"/>
                <a:ea typeface="Roboto Cn" pitchFamily="2" charset="0"/>
              </a:rPr>
              <a:t>RDF: Namespaces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2" name="TextBox 21">
            <a:extLst>
              <a:ext uri="{FF2B5EF4-FFF2-40B4-BE49-F238E27FC236}">
                <a16:creationId xmlns:a16="http://schemas.microsoft.com/office/drawing/2014/main" id="{B3A99008-B1D4-214C-81B6-252F98980FCD}"/>
              </a:ext>
            </a:extLst>
          </p:cNvPr>
          <p:cNvSpPr txBox="1"/>
          <p:nvPr/>
        </p:nvSpPr>
        <p:spPr>
          <a:xfrm>
            <a:off x="1330064" y="0"/>
            <a:ext cx="1867818" cy="553998"/>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334071" y="455011"/>
            <a:ext cx="1859805" cy="276999"/>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171" y="81690"/>
            <a:ext cx="855141" cy="684113"/>
          </a:xfrm>
          <a:prstGeom prst="rect">
            <a:avLst/>
          </a:prstGeom>
          <a:effectLst/>
        </p:spPr>
      </p:pic>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Mixing and Matching</a:t>
            </a:r>
            <a:endParaRPr lang="en-US" sz="2400" i="1" dirty="0">
              <a:solidFill>
                <a:schemeClr val="bg1"/>
              </a:solidFill>
              <a:latin typeface="Roboto" panose="02000000000000000000" pitchFamily="2" charset="0"/>
              <a:ea typeface="Roboto" panose="02000000000000000000" pitchFamily="2" charset="0"/>
            </a:endParaRPr>
          </a:p>
        </p:txBody>
      </p:sp>
      <p:sp>
        <p:nvSpPr>
          <p:cNvPr id="13" name="Oval 12">
            <a:extLst>
              <a:ext uri="{FF2B5EF4-FFF2-40B4-BE49-F238E27FC236}">
                <a16:creationId xmlns:a16="http://schemas.microsoft.com/office/drawing/2014/main" id="{FD56CF90-3980-6F42-AD99-5CD83C59701F}"/>
              </a:ext>
            </a:extLst>
          </p:cNvPr>
          <p:cNvSpPr>
            <a:spLocks noChangeAspect="1"/>
          </p:cNvSpPr>
          <p:nvPr/>
        </p:nvSpPr>
        <p:spPr>
          <a:xfrm>
            <a:off x="4120769" y="2004422"/>
            <a:ext cx="1828396" cy="1828396"/>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DC:</a:t>
            </a:r>
          </a:p>
          <a:p>
            <a:pPr algn="ctr"/>
            <a:r>
              <a:rPr lang="en-US" sz="1600" dirty="0" err="1">
                <a:latin typeface="Roboto" panose="02000000000000000000" pitchFamily="2" charset="0"/>
                <a:ea typeface="Roboto" panose="02000000000000000000" pitchFamily="2" charset="0"/>
              </a:rPr>
              <a:t>CreateDate</a:t>
            </a:r>
            <a:endParaRPr lang="en-US" sz="1600" dirty="0">
              <a:latin typeface="Roboto" panose="02000000000000000000" pitchFamily="2" charset="0"/>
              <a:ea typeface="Roboto" panose="02000000000000000000" pitchFamily="2" charset="0"/>
            </a:endParaRPr>
          </a:p>
        </p:txBody>
      </p:sp>
      <p:cxnSp>
        <p:nvCxnSpPr>
          <p:cNvPr id="14" name="Straight Connector 13">
            <a:extLst>
              <a:ext uri="{FF2B5EF4-FFF2-40B4-BE49-F238E27FC236}">
                <a16:creationId xmlns:a16="http://schemas.microsoft.com/office/drawing/2014/main" id="{5124CF60-7334-214A-99FE-BFD427A30CF0}"/>
              </a:ext>
            </a:extLst>
          </p:cNvPr>
          <p:cNvCxnSpPr>
            <a:cxnSpLocks/>
            <a:stCxn id="13" idx="6"/>
            <a:endCxn id="25" idx="1"/>
          </p:cNvCxnSpPr>
          <p:nvPr/>
        </p:nvCxnSpPr>
        <p:spPr>
          <a:xfrm>
            <a:off x="5949165" y="2918620"/>
            <a:ext cx="1325472" cy="1246659"/>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C18E01-BAE7-0241-BC51-AB582811332C}"/>
              </a:ext>
            </a:extLst>
          </p:cNvPr>
          <p:cNvSpPr txBox="1"/>
          <p:nvPr/>
        </p:nvSpPr>
        <p:spPr>
          <a:xfrm>
            <a:off x="7767504" y="2248859"/>
            <a:ext cx="718014" cy="307777"/>
          </a:xfrm>
          <a:prstGeom prst="rect">
            <a:avLst/>
          </a:prstGeom>
          <a:noFill/>
        </p:spPr>
        <p:txBody>
          <a:bodyPr wrap="square" rtlCol="0">
            <a:spAutoFit/>
          </a:bodyPr>
          <a:lstStyle/>
          <a:p>
            <a:endParaRPr lang="en-US" sz="1400" dirty="0">
              <a:latin typeface="Roboto" panose="02000000000000000000" pitchFamily="2" charset="0"/>
              <a:ea typeface="Roboto" panose="02000000000000000000" pitchFamily="2" charset="0"/>
            </a:endParaRPr>
          </a:p>
        </p:txBody>
      </p:sp>
      <p:graphicFrame>
        <p:nvGraphicFramePr>
          <p:cNvPr id="28" name="Table 27">
            <a:extLst>
              <a:ext uri="{FF2B5EF4-FFF2-40B4-BE49-F238E27FC236}">
                <a16:creationId xmlns:a16="http://schemas.microsoft.com/office/drawing/2014/main" id="{E6E9533D-C5D3-C146-A54E-AC5E05F5E1AA}"/>
              </a:ext>
            </a:extLst>
          </p:cNvPr>
          <p:cNvGraphicFramePr>
            <a:graphicFrameLocks noGrp="1"/>
          </p:cNvGraphicFramePr>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28</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24" name="Oval 23">
            <a:extLst>
              <a:ext uri="{FF2B5EF4-FFF2-40B4-BE49-F238E27FC236}">
                <a16:creationId xmlns:a16="http://schemas.microsoft.com/office/drawing/2014/main" id="{D664602E-5C50-F74C-8654-E9DDB04C54E4}"/>
              </a:ext>
            </a:extLst>
          </p:cNvPr>
          <p:cNvSpPr>
            <a:spLocks noChangeAspect="1"/>
          </p:cNvSpPr>
          <p:nvPr/>
        </p:nvSpPr>
        <p:spPr>
          <a:xfrm>
            <a:off x="10066894" y="3305210"/>
            <a:ext cx="1592213" cy="1592213"/>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SKOS:</a:t>
            </a:r>
          </a:p>
          <a:p>
            <a:pPr algn="ctr"/>
            <a:r>
              <a:rPr lang="en-US" sz="1600" dirty="0" err="1">
                <a:latin typeface="Roboto" panose="02000000000000000000" pitchFamily="2" charset="0"/>
                <a:ea typeface="Roboto" panose="02000000000000000000" pitchFamily="2" charset="0"/>
              </a:rPr>
              <a:t>PrefLabel</a:t>
            </a:r>
            <a:endParaRPr lang="en-US" sz="1600" dirty="0">
              <a:latin typeface="Roboto" panose="02000000000000000000" pitchFamily="2" charset="0"/>
              <a:ea typeface="Roboto" panose="02000000000000000000" pitchFamily="2" charset="0"/>
            </a:endParaRPr>
          </a:p>
        </p:txBody>
      </p:sp>
      <p:sp>
        <p:nvSpPr>
          <p:cNvPr id="25" name="Oval 24">
            <a:extLst>
              <a:ext uri="{FF2B5EF4-FFF2-40B4-BE49-F238E27FC236}">
                <a16:creationId xmlns:a16="http://schemas.microsoft.com/office/drawing/2014/main" id="{247C7C71-9C65-C646-9234-60BCF4A20130}"/>
              </a:ext>
            </a:extLst>
          </p:cNvPr>
          <p:cNvSpPr>
            <a:spLocks noChangeAspect="1"/>
          </p:cNvSpPr>
          <p:nvPr/>
        </p:nvSpPr>
        <p:spPr>
          <a:xfrm>
            <a:off x="7030891" y="3921533"/>
            <a:ext cx="1664404" cy="1664404"/>
          </a:xfrm>
          <a:prstGeom prst="ellipse">
            <a:avLst/>
          </a:prstGeom>
          <a:solidFill>
            <a:schemeClr val="accent1"/>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My ontology</a:t>
            </a:r>
          </a:p>
        </p:txBody>
      </p:sp>
      <p:cxnSp>
        <p:nvCxnSpPr>
          <p:cNvPr id="40" name="Straight Connector 39">
            <a:extLst>
              <a:ext uri="{FF2B5EF4-FFF2-40B4-BE49-F238E27FC236}">
                <a16:creationId xmlns:a16="http://schemas.microsoft.com/office/drawing/2014/main" id="{FA8DF7A9-A63A-4672-BF1F-4F5C59584225}"/>
              </a:ext>
            </a:extLst>
          </p:cNvPr>
          <p:cNvCxnSpPr>
            <a:cxnSpLocks/>
            <a:stCxn id="24" idx="2"/>
            <a:endCxn id="25" idx="6"/>
          </p:cNvCxnSpPr>
          <p:nvPr/>
        </p:nvCxnSpPr>
        <p:spPr>
          <a:xfrm flipH="1">
            <a:off x="8695295" y="4101317"/>
            <a:ext cx="1371599" cy="652418"/>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656F6F2B-D97C-4458-AC64-BAA6C0990F40}"/>
              </a:ext>
            </a:extLst>
          </p:cNvPr>
          <p:cNvSpPr>
            <a:spLocks noChangeAspect="1"/>
          </p:cNvSpPr>
          <p:nvPr/>
        </p:nvSpPr>
        <p:spPr>
          <a:xfrm>
            <a:off x="4291263" y="4842842"/>
            <a:ext cx="1509933" cy="1509933"/>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Bob:</a:t>
            </a:r>
          </a:p>
          <a:p>
            <a:pPr algn="ctr"/>
            <a:r>
              <a:rPr lang="en-US" sz="1600" dirty="0" err="1">
                <a:latin typeface="Roboto" panose="02000000000000000000" pitchFamily="2" charset="0"/>
                <a:ea typeface="Roboto" panose="02000000000000000000" pitchFamily="2" charset="0"/>
              </a:rPr>
              <a:t>hasColor</a:t>
            </a:r>
            <a:endParaRPr lang="en-US" sz="1600" dirty="0">
              <a:latin typeface="Roboto" panose="02000000000000000000" pitchFamily="2" charset="0"/>
              <a:ea typeface="Roboto" panose="02000000000000000000" pitchFamily="2" charset="0"/>
            </a:endParaRPr>
          </a:p>
        </p:txBody>
      </p:sp>
      <p:cxnSp>
        <p:nvCxnSpPr>
          <p:cNvPr id="37" name="Straight Connector 36">
            <a:extLst>
              <a:ext uri="{FF2B5EF4-FFF2-40B4-BE49-F238E27FC236}">
                <a16:creationId xmlns:a16="http://schemas.microsoft.com/office/drawing/2014/main" id="{75B8CF16-6032-45F5-9B64-0A0F91A89818}"/>
              </a:ext>
            </a:extLst>
          </p:cNvPr>
          <p:cNvCxnSpPr>
            <a:cxnSpLocks/>
            <a:stCxn id="36" idx="6"/>
            <a:endCxn id="25" idx="3"/>
          </p:cNvCxnSpPr>
          <p:nvPr/>
        </p:nvCxnSpPr>
        <p:spPr>
          <a:xfrm flipV="1">
            <a:off x="5801196" y="5342191"/>
            <a:ext cx="1473441" cy="255618"/>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019D5A4A-97C2-45F1-8B5F-1DF576C31AF6}"/>
              </a:ext>
            </a:extLst>
          </p:cNvPr>
          <p:cNvSpPr>
            <a:spLocks noChangeAspect="1"/>
          </p:cNvSpPr>
          <p:nvPr/>
        </p:nvSpPr>
        <p:spPr>
          <a:xfrm>
            <a:off x="7030891" y="1137507"/>
            <a:ext cx="1371600" cy="1371600"/>
          </a:xfrm>
          <a:prstGeom prst="ellipse">
            <a:avLst/>
          </a:prstGeom>
          <a:solidFill>
            <a:srgbClr val="002EA7"/>
          </a:solidFill>
          <a:ln>
            <a:solidFill>
              <a:srgbClr val="002E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oboto" panose="02000000000000000000" pitchFamily="2" charset="0"/>
                <a:ea typeface="Roboto" panose="02000000000000000000" pitchFamily="2" charset="0"/>
              </a:rPr>
              <a:t>OWL:</a:t>
            </a:r>
          </a:p>
          <a:p>
            <a:pPr algn="ctr"/>
            <a:r>
              <a:rPr lang="en-US" sz="1600" dirty="0">
                <a:latin typeface="Roboto" panose="02000000000000000000" pitchFamily="2" charset="0"/>
                <a:ea typeface="Roboto" panose="02000000000000000000" pitchFamily="2" charset="0"/>
              </a:rPr>
              <a:t>Class</a:t>
            </a:r>
          </a:p>
          <a:p>
            <a:pPr algn="ctr"/>
            <a:endParaRPr lang="en-US" sz="1600" dirty="0">
              <a:latin typeface="Roboto" panose="02000000000000000000" pitchFamily="2" charset="0"/>
              <a:ea typeface="Roboto" panose="02000000000000000000" pitchFamily="2" charset="0"/>
            </a:endParaRPr>
          </a:p>
        </p:txBody>
      </p:sp>
      <p:cxnSp>
        <p:nvCxnSpPr>
          <p:cNvPr id="48" name="Straight Connector 47">
            <a:extLst>
              <a:ext uri="{FF2B5EF4-FFF2-40B4-BE49-F238E27FC236}">
                <a16:creationId xmlns:a16="http://schemas.microsoft.com/office/drawing/2014/main" id="{A598A141-BD17-4AFB-97CD-395FABFC2663}"/>
              </a:ext>
            </a:extLst>
          </p:cNvPr>
          <p:cNvCxnSpPr>
            <a:cxnSpLocks/>
            <a:stCxn id="44" idx="4"/>
            <a:endCxn id="25" idx="0"/>
          </p:cNvCxnSpPr>
          <p:nvPr/>
        </p:nvCxnSpPr>
        <p:spPr>
          <a:xfrm>
            <a:off x="7716691" y="2509107"/>
            <a:ext cx="146402" cy="1412426"/>
          </a:xfrm>
          <a:prstGeom prst="line">
            <a:avLst/>
          </a:prstGeom>
          <a:ln w="31750">
            <a:solidFill>
              <a:srgbClr val="002EA7"/>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8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6384" y="0"/>
            <a:ext cx="8127204"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530"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Properties &amp; Relationships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6030" y="3198167"/>
            <a:ext cx="3635018" cy="461665"/>
          </a:xfrm>
          <a:prstGeom prst="rect">
            <a:avLst/>
          </a:prstGeom>
          <a:noFill/>
        </p:spPr>
        <p:txBody>
          <a:bodyPr wrap="square" lIns="91440" tIns="45720" rIns="91440" bIns="45720" rtlCol="0" anchor="t">
            <a:spAutoFit/>
          </a:bodyPr>
          <a:lstStyle/>
          <a:p>
            <a:pPr algn="ctr"/>
            <a:r>
              <a:rPr lang="en-US" sz="2400" i="1" dirty="0">
                <a:solidFill>
                  <a:schemeClr val="bg1"/>
                </a:solidFill>
                <a:latin typeface="Roboto"/>
              </a:rPr>
              <a:t>&amp;</a:t>
            </a:r>
            <a:endParaRPr lang="en-US" dirty="0">
              <a:latin typeface="Roboto"/>
            </a:endParaRPr>
          </a:p>
        </p:txBody>
      </p:sp>
      <p:graphicFrame>
        <p:nvGraphicFramePr>
          <p:cNvPr id="3" name="Table 3">
            <a:extLst>
              <a:ext uri="{FF2B5EF4-FFF2-40B4-BE49-F238E27FC236}">
                <a16:creationId xmlns:a16="http://schemas.microsoft.com/office/drawing/2014/main" id="{F8869A8F-6460-4FBB-A397-BB52E6E7222D}"/>
              </a:ext>
            </a:extLst>
          </p:cNvPr>
          <p:cNvGraphicFramePr>
            <a:graphicFrameLocks noGrp="1"/>
          </p:cNvGraphicFramePr>
          <p:nvPr>
            <p:extLst>
              <p:ext uri="{D42A27DB-BD31-4B8C-83A1-F6EECF244321}">
                <p14:modId xmlns:p14="http://schemas.microsoft.com/office/powerpoint/2010/main" val="1889505995"/>
              </p:ext>
            </p:extLst>
          </p:nvPr>
        </p:nvGraphicFramePr>
        <p:xfrm>
          <a:off x="4068913" y="896095"/>
          <a:ext cx="8122147" cy="5486400"/>
        </p:xfrm>
        <a:graphic>
          <a:graphicData uri="http://schemas.openxmlformats.org/drawingml/2006/table">
            <a:tbl>
              <a:tblPr firstRow="1" bandRow="1">
                <a:tableStyleId>{5940675A-B579-460E-94D1-54222C63F5DA}</a:tableStyleId>
              </a:tblPr>
              <a:tblGrid>
                <a:gridCol w="4041854">
                  <a:extLst>
                    <a:ext uri="{9D8B030D-6E8A-4147-A177-3AD203B41FA5}">
                      <a16:colId xmlns:a16="http://schemas.microsoft.com/office/drawing/2014/main" val="676767113"/>
                    </a:ext>
                  </a:extLst>
                </a:gridCol>
                <a:gridCol w="4080293">
                  <a:extLst>
                    <a:ext uri="{9D8B030D-6E8A-4147-A177-3AD203B41FA5}">
                      <a16:colId xmlns:a16="http://schemas.microsoft.com/office/drawing/2014/main" val="2720871834"/>
                    </a:ext>
                  </a:extLst>
                </a:gridCol>
              </a:tblGrid>
              <a:tr h="370840">
                <a:tc>
                  <a:txBody>
                    <a:bodyPr/>
                    <a:lstStyle/>
                    <a:p>
                      <a:pPr marL="0" lvl="0" indent="0">
                        <a:buNone/>
                      </a:pPr>
                      <a:r>
                        <a:rPr lang="en-US" sz="1600" dirty="0">
                          <a:solidFill>
                            <a:srgbClr val="FF0000"/>
                          </a:solidFill>
                          <a:latin typeface="Roboto" panose="02000000000000000000" pitchFamily="2" charset="0"/>
                          <a:ea typeface="Roboto" panose="02000000000000000000" pitchFamily="2" charset="0"/>
                        </a:rPr>
                        <a:t>What are properties and relationships?</a:t>
                      </a:r>
                    </a:p>
                    <a:p>
                      <a:pPr marL="0" lvl="0" indent="0">
                        <a:buNone/>
                      </a:pPr>
                      <a:endParaRPr lang="en-US" sz="1600" dirty="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600" b="0" i="0" u="none" strike="noStrike" noProof="0" dirty="0">
                          <a:solidFill>
                            <a:srgbClr val="59595B"/>
                          </a:solidFill>
                          <a:latin typeface="Roboto" panose="02000000000000000000" pitchFamily="2" charset="0"/>
                          <a:ea typeface="Roboto" panose="02000000000000000000" pitchFamily="2" charset="0"/>
                        </a:rPr>
                        <a:t>Properties are attributes associated with concepts</a:t>
                      </a:r>
                    </a:p>
                    <a:p>
                      <a:pPr lvl="0">
                        <a:buNone/>
                      </a:pPr>
                      <a:endParaRPr lang="en-US" sz="1600" b="0" i="0" u="none" strike="noStrike" noProof="0" dirty="0">
                        <a:solidFill>
                          <a:srgbClr val="59595B"/>
                        </a:solidFill>
                        <a:latin typeface="Roboto" panose="02000000000000000000" pitchFamily="2" charset="0"/>
                        <a:ea typeface="Roboto" panose="02000000000000000000" pitchFamily="2" charset="0"/>
                      </a:endParaRPr>
                    </a:p>
                    <a:p>
                      <a:pPr lvl="0">
                        <a:buNone/>
                      </a:pPr>
                      <a:r>
                        <a:rPr lang="en-US" sz="1600" b="0" i="0" u="none" strike="noStrike" noProof="0" dirty="0">
                          <a:solidFill>
                            <a:srgbClr val="59595B"/>
                          </a:solidFill>
                          <a:latin typeface="Roboto" panose="02000000000000000000" pitchFamily="2" charset="0"/>
                          <a:ea typeface="Roboto" panose="02000000000000000000" pitchFamily="2" charset="0"/>
                        </a:rPr>
                        <a:t>Relationships describe the connection between concepts</a:t>
                      </a:r>
                    </a:p>
                    <a:p>
                      <a:pPr lvl="0">
                        <a:buNone/>
                      </a:pPr>
                      <a:endParaRPr lang="en-US" sz="16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2787645426"/>
                  </a:ext>
                </a:extLst>
              </a:tr>
              <a:tr h="370840">
                <a:tc>
                  <a:txBody>
                    <a:bodyPr/>
                    <a:lstStyle/>
                    <a:p>
                      <a:pPr marL="0" lvl="0" indent="0">
                        <a:buNone/>
                      </a:pPr>
                      <a:r>
                        <a:rPr lang="en-US" sz="1600" b="0" i="0" u="none" strike="noStrike" noProof="0" dirty="0">
                          <a:solidFill>
                            <a:srgbClr val="FF0000"/>
                          </a:solidFill>
                          <a:latin typeface="Roboto" panose="02000000000000000000" pitchFamily="2" charset="0"/>
                          <a:ea typeface="Roboto" panose="02000000000000000000" pitchFamily="2" charset="0"/>
                        </a:rPr>
                        <a:t>What properties do concepts require?</a:t>
                      </a:r>
                      <a:endParaRPr lang="en-US" sz="1600" dirty="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600" b="0" i="0" u="none" strike="noStrike" noProof="0" dirty="0">
                          <a:solidFill>
                            <a:srgbClr val="59595B"/>
                          </a:solidFill>
                          <a:latin typeface="Roboto" panose="02000000000000000000" pitchFamily="2" charset="0"/>
                          <a:ea typeface="Roboto" panose="02000000000000000000" pitchFamily="2" charset="0"/>
                        </a:rPr>
                        <a:t>All concepts may require a </a:t>
                      </a:r>
                      <a:r>
                        <a:rPr lang="en-US" sz="1600" b="0" i="1" u="none" strike="noStrike" noProof="0" dirty="0">
                          <a:solidFill>
                            <a:srgbClr val="59595B"/>
                          </a:solidFill>
                          <a:latin typeface="Roboto" panose="02000000000000000000" pitchFamily="2" charset="0"/>
                          <a:ea typeface="Roboto" panose="02000000000000000000" pitchFamily="2" charset="0"/>
                        </a:rPr>
                        <a:t>definition</a:t>
                      </a:r>
                      <a:r>
                        <a:rPr lang="en-US" sz="1600" b="0" i="0" u="none" strike="noStrike" noProof="0" dirty="0">
                          <a:solidFill>
                            <a:srgbClr val="59595B"/>
                          </a:solidFill>
                          <a:latin typeface="Roboto" panose="02000000000000000000" pitchFamily="2" charset="0"/>
                          <a:ea typeface="Roboto" panose="02000000000000000000" pitchFamily="2" charset="0"/>
                        </a:rPr>
                        <a:t> and </a:t>
                      </a:r>
                      <a:r>
                        <a:rPr lang="en-US" sz="1600" b="0" i="1" u="none" strike="noStrike" noProof="0" dirty="0">
                          <a:solidFill>
                            <a:srgbClr val="59595B"/>
                          </a:solidFill>
                          <a:latin typeface="Roboto" panose="02000000000000000000" pitchFamily="2" charset="0"/>
                          <a:ea typeface="Roboto" panose="02000000000000000000" pitchFamily="2" charset="0"/>
                        </a:rPr>
                        <a:t>scope note </a:t>
                      </a:r>
                      <a:r>
                        <a:rPr lang="en-US" sz="1600" b="0" i="0" u="none" strike="noStrike" noProof="0" dirty="0">
                          <a:solidFill>
                            <a:srgbClr val="59595B"/>
                          </a:solidFill>
                          <a:latin typeface="Roboto" panose="02000000000000000000" pitchFamily="2" charset="0"/>
                          <a:ea typeface="Roboto" panose="02000000000000000000" pitchFamily="2" charset="0"/>
                        </a:rPr>
                        <a:t>while only some concepts require properties like </a:t>
                      </a:r>
                      <a:r>
                        <a:rPr lang="en-US" sz="1600" b="0" i="1" u="none" strike="noStrike" noProof="0" dirty="0">
                          <a:solidFill>
                            <a:srgbClr val="59595B"/>
                          </a:solidFill>
                          <a:latin typeface="Roboto" panose="02000000000000000000" pitchFamily="2" charset="0"/>
                          <a:ea typeface="Roboto" panose="02000000000000000000" pitchFamily="2" charset="0"/>
                        </a:rPr>
                        <a:t>latitude</a:t>
                      </a:r>
                      <a:r>
                        <a:rPr lang="en-US" sz="1600" b="0" i="0" u="none" strike="noStrike" noProof="0" dirty="0">
                          <a:solidFill>
                            <a:srgbClr val="59595B"/>
                          </a:solidFill>
                          <a:latin typeface="Roboto" panose="02000000000000000000" pitchFamily="2" charset="0"/>
                          <a:ea typeface="Roboto" panose="02000000000000000000" pitchFamily="2" charset="0"/>
                        </a:rPr>
                        <a:t> and </a:t>
                      </a:r>
                      <a:r>
                        <a:rPr lang="en-US" sz="1600" b="0" i="1" u="none" strike="noStrike" noProof="0" dirty="0">
                          <a:solidFill>
                            <a:srgbClr val="59595B"/>
                          </a:solidFill>
                          <a:latin typeface="Roboto" panose="02000000000000000000" pitchFamily="2" charset="0"/>
                          <a:ea typeface="Roboto" panose="02000000000000000000" pitchFamily="2" charset="0"/>
                        </a:rPr>
                        <a:t>longitude</a:t>
                      </a:r>
                    </a:p>
                    <a:p>
                      <a:pPr lvl="0">
                        <a:buNone/>
                      </a:pPr>
                      <a:endParaRPr lang="en-US" sz="16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998147255"/>
                  </a:ext>
                </a:extLst>
              </a:tr>
              <a:tr h="370840">
                <a:tc>
                  <a:txBody>
                    <a:bodyPr/>
                    <a:lstStyle/>
                    <a:p>
                      <a:pPr lvl="0">
                        <a:buNone/>
                      </a:pPr>
                      <a:r>
                        <a:rPr lang="en-US" sz="1600" b="0" i="0" u="none" strike="noStrike" noProof="0" dirty="0">
                          <a:solidFill>
                            <a:srgbClr val="FF0000"/>
                          </a:solidFill>
                          <a:latin typeface="Roboto" panose="02000000000000000000" pitchFamily="2" charset="0"/>
                          <a:ea typeface="Roboto" panose="02000000000000000000" pitchFamily="2" charset="0"/>
                        </a:rPr>
                        <a:t>What relationships between concepts are required?</a:t>
                      </a:r>
                      <a:endParaRPr lang="en-US" sz="1600" dirty="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lvl="0">
                        <a:buNone/>
                      </a:pPr>
                      <a:r>
                        <a:rPr lang="en-US" sz="1600" b="0" i="0" u="none" strike="noStrike" noProof="0" dirty="0">
                          <a:solidFill>
                            <a:srgbClr val="59595B"/>
                          </a:solidFill>
                          <a:latin typeface="Roboto" panose="02000000000000000000" pitchFamily="2" charset="0"/>
                          <a:ea typeface="Roboto" panose="02000000000000000000" pitchFamily="2" charset="0"/>
                        </a:rPr>
                        <a:t>Beyond the standard </a:t>
                      </a:r>
                      <a:r>
                        <a:rPr lang="en-US" sz="1600" b="0" i="1" u="none" strike="noStrike" noProof="0" dirty="0">
                          <a:solidFill>
                            <a:srgbClr val="59595B"/>
                          </a:solidFill>
                          <a:latin typeface="Roboto" panose="02000000000000000000" pitchFamily="2" charset="0"/>
                          <a:ea typeface="Roboto" panose="02000000000000000000" pitchFamily="2" charset="0"/>
                        </a:rPr>
                        <a:t>broader</a:t>
                      </a:r>
                      <a:r>
                        <a:rPr lang="en-US" sz="1600" b="0" i="0" u="none" strike="noStrike" noProof="0" dirty="0">
                          <a:solidFill>
                            <a:srgbClr val="59595B"/>
                          </a:solidFill>
                          <a:latin typeface="Roboto" panose="02000000000000000000" pitchFamily="2" charset="0"/>
                          <a:ea typeface="Roboto" panose="02000000000000000000" pitchFamily="2" charset="0"/>
                        </a:rPr>
                        <a:t>/ </a:t>
                      </a:r>
                      <a:r>
                        <a:rPr lang="en-US" sz="1600" b="0" i="1" u="none" strike="noStrike" noProof="0" dirty="0">
                          <a:solidFill>
                            <a:srgbClr val="59595B"/>
                          </a:solidFill>
                          <a:latin typeface="Roboto" panose="02000000000000000000" pitchFamily="2" charset="0"/>
                          <a:ea typeface="Roboto" panose="02000000000000000000" pitchFamily="2" charset="0"/>
                        </a:rPr>
                        <a:t>narrower</a:t>
                      </a:r>
                      <a:r>
                        <a:rPr lang="en-US" sz="1600" b="0" i="0" u="none" strike="noStrike" noProof="0" dirty="0">
                          <a:solidFill>
                            <a:srgbClr val="59595B"/>
                          </a:solidFill>
                          <a:latin typeface="Roboto" panose="02000000000000000000" pitchFamily="2" charset="0"/>
                          <a:ea typeface="Roboto" panose="02000000000000000000" pitchFamily="2" charset="0"/>
                        </a:rPr>
                        <a:t>, </a:t>
                      </a:r>
                      <a:r>
                        <a:rPr lang="en-US" sz="1600" b="0" i="1" u="none" strike="noStrike" noProof="0" dirty="0">
                          <a:solidFill>
                            <a:srgbClr val="59595B"/>
                          </a:solidFill>
                          <a:latin typeface="Roboto" panose="02000000000000000000" pitchFamily="2" charset="0"/>
                          <a:ea typeface="Roboto" panose="02000000000000000000" pitchFamily="2" charset="0"/>
                        </a:rPr>
                        <a:t>related</a:t>
                      </a:r>
                      <a:r>
                        <a:rPr lang="en-US" sz="1600" b="0" i="0" u="none" strike="noStrike" noProof="0" dirty="0">
                          <a:solidFill>
                            <a:srgbClr val="59595B"/>
                          </a:solidFill>
                          <a:latin typeface="Roboto" panose="02000000000000000000" pitchFamily="2" charset="0"/>
                          <a:ea typeface="Roboto" panose="02000000000000000000" pitchFamily="2" charset="0"/>
                        </a:rPr>
                        <a:t>, and equivalency (</a:t>
                      </a:r>
                      <a:r>
                        <a:rPr lang="en-US" sz="1600" b="0" i="0" u="none" strike="noStrike" noProof="0" dirty="0" err="1">
                          <a:solidFill>
                            <a:srgbClr val="59595B"/>
                          </a:solidFill>
                          <a:latin typeface="Roboto" panose="02000000000000000000" pitchFamily="2" charset="0"/>
                          <a:ea typeface="Roboto" panose="02000000000000000000" pitchFamily="2" charset="0"/>
                        </a:rPr>
                        <a:t>prefLabel</a:t>
                      </a:r>
                      <a:r>
                        <a:rPr lang="en-US" sz="1600" b="0" i="0" u="none" strike="noStrike" noProof="0" dirty="0">
                          <a:solidFill>
                            <a:srgbClr val="59595B"/>
                          </a:solidFill>
                          <a:latin typeface="Roboto" panose="02000000000000000000" pitchFamily="2" charset="0"/>
                          <a:ea typeface="Roboto" panose="02000000000000000000" pitchFamily="2" charset="0"/>
                        </a:rPr>
                        <a:t> and </a:t>
                      </a:r>
                      <a:r>
                        <a:rPr lang="en-US" sz="1600" b="0" i="0" u="none" strike="noStrike" noProof="0" dirty="0" err="1">
                          <a:solidFill>
                            <a:srgbClr val="59595B"/>
                          </a:solidFill>
                          <a:latin typeface="Roboto" panose="02000000000000000000" pitchFamily="2" charset="0"/>
                          <a:ea typeface="Roboto" panose="02000000000000000000" pitchFamily="2" charset="0"/>
                        </a:rPr>
                        <a:t>altLabel</a:t>
                      </a:r>
                      <a:r>
                        <a:rPr lang="en-US" sz="1600" b="0" i="0" u="none" strike="noStrike" noProof="0" dirty="0">
                          <a:solidFill>
                            <a:srgbClr val="59595B"/>
                          </a:solidFill>
                          <a:latin typeface="Roboto" panose="02000000000000000000" pitchFamily="2" charset="0"/>
                          <a:ea typeface="Roboto" panose="02000000000000000000" pitchFamily="2" charset="0"/>
                        </a:rPr>
                        <a:t>), the ontology may need </a:t>
                      </a:r>
                      <a:r>
                        <a:rPr lang="en-US" sz="1600" b="0" i="0" u="none" strike="noStrike" noProof="0" dirty="0" err="1">
                          <a:solidFill>
                            <a:srgbClr val="59595B"/>
                          </a:solidFill>
                          <a:latin typeface="Roboto" panose="02000000000000000000" pitchFamily="2" charset="0"/>
                          <a:ea typeface="Roboto" panose="02000000000000000000" pitchFamily="2" charset="0"/>
                        </a:rPr>
                        <a:t>uni</a:t>
                      </a:r>
                      <a:r>
                        <a:rPr lang="en-US" sz="1600" b="0" i="0" u="none" strike="noStrike" noProof="0" dirty="0">
                          <a:solidFill>
                            <a:srgbClr val="59595B"/>
                          </a:solidFill>
                          <a:latin typeface="Roboto" panose="02000000000000000000" pitchFamily="2" charset="0"/>
                          <a:ea typeface="Roboto" panose="02000000000000000000" pitchFamily="2" charset="0"/>
                        </a:rPr>
                        <a:t>-directional or inverse relationships to express the connection between concepts, such as </a:t>
                      </a:r>
                      <a:r>
                        <a:rPr lang="en-US" sz="1600" b="0" i="1" u="none" strike="noStrike" noProof="0" dirty="0" err="1">
                          <a:solidFill>
                            <a:srgbClr val="59595B"/>
                          </a:solidFill>
                          <a:latin typeface="Roboto" panose="02000000000000000000" pitchFamily="2" charset="0"/>
                          <a:ea typeface="Roboto" panose="02000000000000000000" pitchFamily="2" charset="0"/>
                        </a:rPr>
                        <a:t>hasCountry</a:t>
                      </a:r>
                      <a:r>
                        <a:rPr lang="en-US" sz="1600" b="0" i="0" u="none" strike="noStrike" noProof="0" dirty="0">
                          <a:solidFill>
                            <a:srgbClr val="59595B"/>
                          </a:solidFill>
                          <a:latin typeface="Roboto" panose="02000000000000000000" pitchFamily="2" charset="0"/>
                          <a:ea typeface="Roboto" panose="02000000000000000000" pitchFamily="2" charset="0"/>
                        </a:rPr>
                        <a:t>, </a:t>
                      </a:r>
                      <a:r>
                        <a:rPr lang="en-US" sz="1600" b="0" i="1" u="none" strike="noStrike" noProof="0" dirty="0" err="1">
                          <a:solidFill>
                            <a:srgbClr val="59595B"/>
                          </a:solidFill>
                          <a:latin typeface="Roboto" panose="02000000000000000000" pitchFamily="2" charset="0"/>
                          <a:ea typeface="Roboto" panose="02000000000000000000" pitchFamily="2" charset="0"/>
                        </a:rPr>
                        <a:t>hasPart</a:t>
                      </a:r>
                      <a:r>
                        <a:rPr lang="en-US" sz="1600" b="0" i="1" u="none" strike="noStrike" noProof="0" dirty="0">
                          <a:solidFill>
                            <a:srgbClr val="59595B"/>
                          </a:solidFill>
                          <a:latin typeface="Roboto" panose="02000000000000000000" pitchFamily="2" charset="0"/>
                          <a:ea typeface="Roboto" panose="02000000000000000000" pitchFamily="2" charset="0"/>
                        </a:rPr>
                        <a:t>/</a:t>
                      </a:r>
                      <a:r>
                        <a:rPr lang="en-US" sz="1600" b="0" i="1" u="none" strike="noStrike" noProof="0" dirty="0" err="1">
                          <a:solidFill>
                            <a:srgbClr val="59595B"/>
                          </a:solidFill>
                          <a:latin typeface="Roboto" panose="02000000000000000000" pitchFamily="2" charset="0"/>
                          <a:ea typeface="Roboto" panose="02000000000000000000" pitchFamily="2" charset="0"/>
                        </a:rPr>
                        <a:t>isPartOf</a:t>
                      </a:r>
                      <a:r>
                        <a:rPr lang="en-US" sz="1600" b="0" i="0" u="none" strike="noStrike" noProof="0" dirty="0">
                          <a:solidFill>
                            <a:srgbClr val="59595B"/>
                          </a:solidFill>
                          <a:latin typeface="Roboto" panose="02000000000000000000" pitchFamily="2" charset="0"/>
                          <a:ea typeface="Roboto" panose="02000000000000000000" pitchFamily="2" charset="0"/>
                        </a:rPr>
                        <a:t>, etc.</a:t>
                      </a:r>
                    </a:p>
                    <a:p>
                      <a:pPr lvl="0">
                        <a:buNone/>
                      </a:pPr>
                      <a:endParaRPr lang="en-US" sz="1600" b="0" i="0"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810477170"/>
                  </a:ext>
                </a:extLst>
              </a:tr>
              <a:tr h="370840">
                <a:tc>
                  <a:txBody>
                    <a:bodyPr/>
                    <a:lstStyle/>
                    <a:p>
                      <a:pPr lvl="0">
                        <a:buNone/>
                      </a:pPr>
                      <a:r>
                        <a:rPr lang="en-US" sz="1600" b="0" i="0" u="none" strike="noStrike" noProof="0" dirty="0">
                          <a:solidFill>
                            <a:srgbClr val="FF0000"/>
                          </a:solidFill>
                          <a:latin typeface="Roboto" panose="02000000000000000000" pitchFamily="2" charset="0"/>
                          <a:ea typeface="Roboto" panose="02000000000000000000" pitchFamily="2" charset="0"/>
                        </a:rPr>
                        <a:t>What data type makes sense for properties?</a:t>
                      </a:r>
                    </a:p>
                  </a:txBody>
                  <a:tcPr>
                    <a:lnL w="0">
                      <a:noFill/>
                    </a:lnL>
                    <a:lnR w="0">
                      <a:noFill/>
                    </a:lnR>
                    <a:lnT w="0">
                      <a:noFill/>
                    </a:lnT>
                    <a:lnB w="0">
                      <a:noFill/>
                    </a:lnB>
                  </a:tcPr>
                </a:tc>
                <a:tc>
                  <a:txBody>
                    <a:bodyPr/>
                    <a:lstStyle/>
                    <a:p>
                      <a:pPr lvl="0">
                        <a:buNone/>
                      </a:pPr>
                      <a:r>
                        <a:rPr lang="en-US" sz="1600" b="0" i="0" u="none" strike="noStrike" noProof="0" dirty="0">
                          <a:solidFill>
                            <a:srgbClr val="59595B"/>
                          </a:solidFill>
                          <a:latin typeface="Roboto" panose="02000000000000000000" pitchFamily="2" charset="0"/>
                          <a:ea typeface="Roboto" panose="02000000000000000000" pitchFamily="2" charset="0"/>
                        </a:rPr>
                        <a:t>Should it be a Boolean (</a:t>
                      </a:r>
                      <a:r>
                        <a:rPr lang="en-US" sz="1600" b="0" i="1" u="none" strike="noStrike" noProof="0" dirty="0">
                          <a:solidFill>
                            <a:srgbClr val="59595B"/>
                          </a:solidFill>
                          <a:latin typeface="Roboto" panose="02000000000000000000" pitchFamily="2" charset="0"/>
                          <a:ea typeface="Roboto" panose="02000000000000000000" pitchFamily="2" charset="0"/>
                        </a:rPr>
                        <a:t>yes/no</a:t>
                      </a:r>
                      <a:r>
                        <a:rPr lang="en-US" sz="1600" b="0" i="0" u="none" strike="noStrike" noProof="0" dirty="0">
                          <a:solidFill>
                            <a:srgbClr val="59595B"/>
                          </a:solidFill>
                          <a:latin typeface="Roboto" panose="02000000000000000000" pitchFamily="2" charset="0"/>
                          <a:ea typeface="Roboto" panose="02000000000000000000" pitchFamily="2" charset="0"/>
                        </a:rPr>
                        <a:t>, </a:t>
                      </a:r>
                      <a:r>
                        <a:rPr lang="en-US" sz="1600" b="0" i="1" u="none" strike="noStrike" noProof="0" dirty="0">
                          <a:solidFill>
                            <a:srgbClr val="59595B"/>
                          </a:solidFill>
                          <a:latin typeface="Roboto" panose="02000000000000000000" pitchFamily="2" charset="0"/>
                          <a:ea typeface="Roboto" panose="02000000000000000000" pitchFamily="2" charset="0"/>
                        </a:rPr>
                        <a:t>true/false</a:t>
                      </a:r>
                      <a:r>
                        <a:rPr lang="en-US" sz="1600" b="0" i="0" u="none" strike="noStrike" noProof="0" dirty="0">
                          <a:solidFill>
                            <a:srgbClr val="59595B"/>
                          </a:solidFill>
                          <a:latin typeface="Roboto" panose="02000000000000000000" pitchFamily="2" charset="0"/>
                          <a:ea typeface="Roboto" panose="02000000000000000000" pitchFamily="2" charset="0"/>
                        </a:rPr>
                        <a:t>), text string, integer, date, or URL?</a:t>
                      </a:r>
                    </a:p>
                  </a:txBody>
                  <a:tcPr>
                    <a:lnL w="0">
                      <a:noFill/>
                    </a:lnL>
                    <a:lnR w="0">
                      <a:noFill/>
                    </a:lnR>
                    <a:lnT w="0">
                      <a:noFill/>
                    </a:lnT>
                    <a:lnB w="0">
                      <a:noFill/>
                    </a:lnB>
                  </a:tcPr>
                </a:tc>
                <a:extLst>
                  <a:ext uri="{0D108BD9-81ED-4DB2-BD59-A6C34878D82A}">
                    <a16:rowId xmlns:a16="http://schemas.microsoft.com/office/drawing/2014/main" val="1907345438"/>
                  </a:ext>
                </a:extLst>
              </a:tr>
            </a:tbl>
          </a:graphicData>
        </a:graphic>
      </p:graphicFrame>
      <p:pic>
        <p:nvPicPr>
          <p:cNvPr id="4" name="Picture 3">
            <a:extLst>
              <a:ext uri="{FF2B5EF4-FFF2-40B4-BE49-F238E27FC236}">
                <a16:creationId xmlns:a16="http://schemas.microsoft.com/office/drawing/2014/main" id="{4ED94F11-9DB9-EA41-9870-41D0C3E8736B}"/>
              </a:ext>
            </a:extLst>
          </p:cNvPr>
          <p:cNvPicPr>
            <a:picLocks noChangeAspect="1"/>
          </p:cNvPicPr>
          <p:nvPr/>
        </p:nvPicPr>
        <p:blipFill>
          <a:blip r:embed="rId4"/>
          <a:stretch>
            <a:fillRect/>
          </a:stretch>
        </p:blipFill>
        <p:spPr>
          <a:xfrm>
            <a:off x="661939" y="3639295"/>
            <a:ext cx="2743200" cy="2743200"/>
          </a:xfrm>
          <a:prstGeom prst="rect">
            <a:avLst/>
          </a:prstGeom>
        </p:spPr>
      </p:pic>
      <p:pic>
        <p:nvPicPr>
          <p:cNvPr id="6" name="Picture 5">
            <a:extLst>
              <a:ext uri="{FF2B5EF4-FFF2-40B4-BE49-F238E27FC236}">
                <a16:creationId xmlns:a16="http://schemas.microsoft.com/office/drawing/2014/main" id="{450CFC4A-BEB3-C844-97CF-163B452693AD}"/>
              </a:ext>
            </a:extLst>
          </p:cNvPr>
          <p:cNvPicPr>
            <a:picLocks noChangeAspect="1"/>
          </p:cNvPicPr>
          <p:nvPr/>
        </p:nvPicPr>
        <p:blipFill>
          <a:blip r:embed="rId5"/>
          <a:stretch>
            <a:fillRect/>
          </a:stretch>
        </p:blipFill>
        <p:spPr>
          <a:xfrm>
            <a:off x="21859" y="1251380"/>
            <a:ext cx="4023360" cy="1946787"/>
          </a:xfrm>
          <a:prstGeom prst="rect">
            <a:avLst/>
          </a:prstGeom>
        </p:spPr>
      </p:pic>
      <p:graphicFrame>
        <p:nvGraphicFramePr>
          <p:cNvPr id="16" name="Table 15">
            <a:extLst>
              <a:ext uri="{FF2B5EF4-FFF2-40B4-BE49-F238E27FC236}">
                <a16:creationId xmlns:a16="http://schemas.microsoft.com/office/drawing/2014/main" id="{32BAE3EF-E71F-8D40-BA06-47C9F1525829}"/>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29</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39786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5812C3-7CF3-804B-AE60-05B55D1E41C1}"/>
              </a:ext>
            </a:extLst>
          </p:cNvPr>
          <p:cNvSpPr/>
          <p:nvPr/>
        </p:nvSpPr>
        <p:spPr>
          <a:xfrm>
            <a:off x="4067326" y="0"/>
            <a:ext cx="8125464" cy="6858000"/>
          </a:xfrm>
          <a:prstGeom prst="rect">
            <a:avLst/>
          </a:prstGeom>
          <a:solidFill>
            <a:srgbClr val="329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bg1"/>
                </a:solidFill>
                <a:effectLst>
                  <a:outerShdw blurRad="50800" dist="50800" dir="2700000" algn="tl" rotWithShape="0">
                    <a:srgbClr val="46494A">
                      <a:alpha val="40000"/>
                    </a:srgbClr>
                  </a:outerShdw>
                </a:effectLst>
                <a:latin typeface="Roboto" panose="02000000000000000000" pitchFamily="2" charset="0"/>
                <a:ea typeface="Roboto" panose="02000000000000000000" pitchFamily="2" charset="0"/>
                <a:cs typeface="Arial"/>
              </a:rPr>
              <a:t>		</a:t>
            </a:r>
            <a:endParaRPr lang="en-US" sz="2800">
              <a:solidFill>
                <a:schemeClr val="bg1"/>
              </a:solidFill>
              <a:latin typeface="Roboto" panose="02000000000000000000" pitchFamily="2" charset="0"/>
              <a:ea typeface="Roboto" panose="02000000000000000000" pitchFamily="2" charset="0"/>
            </a:endParaRPr>
          </a:p>
        </p:txBody>
      </p:sp>
      <p:pic>
        <p:nvPicPr>
          <p:cNvPr id="15" name="Graphic 14">
            <a:extLst>
              <a:ext uri="{FF2B5EF4-FFF2-40B4-BE49-F238E27FC236}">
                <a16:creationId xmlns:a16="http://schemas.microsoft.com/office/drawing/2014/main" id="{C032E923-5112-C149-946F-AD2DC5895E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874" y="1368863"/>
            <a:ext cx="3533009" cy="4120275"/>
          </a:xfrm>
          <a:prstGeom prst="rect">
            <a:avLst/>
          </a:prstGeom>
          <a:effectLst>
            <a:outerShdw blurRad="50800" dist="38100" dir="2700000" algn="tl" rotWithShape="0">
              <a:schemeClr val="tx1">
                <a:lumMod val="50000"/>
                <a:lumOff val="50000"/>
                <a:alpha val="40000"/>
              </a:schemeClr>
            </a:outerShdw>
          </a:effectLst>
        </p:spPr>
      </p:pic>
      <p:graphicFrame>
        <p:nvGraphicFramePr>
          <p:cNvPr id="16" name="Table 15">
            <a:extLst>
              <a:ext uri="{FF2B5EF4-FFF2-40B4-BE49-F238E27FC236}">
                <a16:creationId xmlns:a16="http://schemas.microsoft.com/office/drawing/2014/main" id="{0BB51570-F77F-894B-89B8-E220F55F6639}"/>
              </a:ext>
            </a:extLst>
          </p:cNvPr>
          <p:cNvGraphicFramePr>
            <a:graphicFrameLocks noGrp="1"/>
          </p:cNvGraphicFramePr>
          <p:nvPr>
            <p:extLst>
              <p:ext uri="{D42A27DB-BD31-4B8C-83A1-F6EECF244321}">
                <p14:modId xmlns:p14="http://schemas.microsoft.com/office/powerpoint/2010/main" val="2011903696"/>
              </p:ext>
            </p:extLst>
          </p:nvPr>
        </p:nvGraphicFramePr>
        <p:xfrm>
          <a:off x="795" y="6573520"/>
          <a:ext cx="12191997" cy="2895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053495948"/>
                    </a:ext>
                  </a:extLst>
                </a:gridCol>
                <a:gridCol w="4063999">
                  <a:extLst>
                    <a:ext uri="{9D8B030D-6E8A-4147-A177-3AD203B41FA5}">
                      <a16:colId xmlns:a16="http://schemas.microsoft.com/office/drawing/2014/main" val="3119962621"/>
                    </a:ext>
                  </a:extLst>
                </a:gridCol>
                <a:gridCol w="4063999">
                  <a:extLst>
                    <a:ext uri="{9D8B030D-6E8A-4147-A177-3AD203B41FA5}">
                      <a16:colId xmlns:a16="http://schemas.microsoft.com/office/drawing/2014/main" val="2021865669"/>
                    </a:ext>
                  </a:extLst>
                </a:gridCol>
              </a:tblGrid>
              <a:tr h="284480">
                <a:tc>
                  <a:txBody>
                    <a:bodyPr/>
                    <a:lstStyle/>
                    <a:p>
                      <a:pPr algn="ctr"/>
                      <a:endParaRPr lang="en-US" sz="1100" b="0" i="0" baseline="0">
                        <a:solidFill>
                          <a:srgbClr val="979798"/>
                        </a:solidFill>
                        <a:latin typeface="Roboto" pitchFamily="2" charset="0"/>
                        <a:ea typeface="Roboto" pitchFamily="2" charset="0"/>
                        <a:cs typeface="Arial" panose="020B0604020202020204" pitchFamily="34"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a:solidFill>
                          <a:srgbClr val="979798"/>
                        </a:solidFill>
                        <a:latin typeface="Roboto" pitchFamily="2" charset="0"/>
                        <a:ea typeface="Roboto Condensed" pitchFamily="2"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dirty="0">
                        <a:solidFill>
                          <a:srgbClr val="979798"/>
                        </a:solidFill>
                        <a:latin typeface="Roboto" pitchFamily="2" charset="0"/>
                        <a:ea typeface="Roboto" pitchFamily="2" charset="0"/>
                        <a:cs typeface="Arial" panose="020B0604020202020204" pitchFamily="34"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5" name="TextBox 4">
            <a:extLst>
              <a:ext uri="{FF2B5EF4-FFF2-40B4-BE49-F238E27FC236}">
                <a16:creationId xmlns:a16="http://schemas.microsoft.com/office/drawing/2014/main" id="{32983B43-1D21-45FD-9721-DC979B732553}"/>
              </a:ext>
            </a:extLst>
          </p:cNvPr>
          <p:cNvSpPr txBox="1"/>
          <p:nvPr/>
        </p:nvSpPr>
        <p:spPr>
          <a:xfrm>
            <a:off x="4685499" y="593715"/>
            <a:ext cx="6889119" cy="4657685"/>
          </a:xfrm>
          <a:prstGeom prst="rect">
            <a:avLst/>
          </a:prstGeom>
          <a:noFill/>
        </p:spPr>
        <p:txBody>
          <a:bodyPr wrap="square" lIns="91440" tIns="45720" rIns="91440" bIns="45720" rtlCol="0" anchor="t">
            <a:spAutoFit/>
          </a:bodyPr>
          <a:lstStyle/>
          <a:p>
            <a:pPr algn="ctr"/>
            <a:r>
              <a:rPr lang="en-US" sz="40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Workshop Goals?</a:t>
            </a:r>
            <a:endParaRPr lang="en-US" sz="4000" dirty="0">
              <a:solidFill>
                <a:schemeClr val="bg1"/>
              </a:solidFill>
              <a:latin typeface="Roboto" panose="02000000000000000000" pitchFamily="2" charset="0"/>
              <a:ea typeface="Roboto" panose="02000000000000000000" pitchFamily="2" charset="0"/>
            </a:endParaRPr>
          </a:p>
          <a:p>
            <a:endParaRPr lang="en-US" sz="2000" dirty="0">
              <a:solidFill>
                <a:schemeClr val="bg1"/>
              </a:solidFill>
              <a:latin typeface="Roboto" panose="02000000000000000000" pitchFamily="2" charset="0"/>
              <a:ea typeface="Roboto" panose="02000000000000000000" pitchFamily="2" charset="0"/>
            </a:endParaRPr>
          </a:p>
          <a:p>
            <a:pPr marL="285750" indent="-285750">
              <a:lnSpc>
                <a:spcPct val="150000"/>
              </a:lnSpc>
              <a:buClr>
                <a:schemeClr val="bg1"/>
              </a:buClr>
              <a:buChar char="•"/>
            </a:pPr>
            <a:r>
              <a:rPr lang="en-US" sz="2000" dirty="0">
                <a:solidFill>
                  <a:schemeClr val="bg1"/>
                </a:solidFill>
                <a:latin typeface="Roboto" panose="02000000000000000000" pitchFamily="2" charset="0"/>
                <a:ea typeface="Roboto" panose="02000000000000000000" pitchFamily="2" charset="0"/>
              </a:rPr>
              <a:t>Complex knowledge organization schemes and concept structures</a:t>
            </a:r>
          </a:p>
          <a:p>
            <a:pPr marL="285750" indent="-285750">
              <a:lnSpc>
                <a:spcPct val="150000"/>
              </a:lnSpc>
              <a:buClr>
                <a:schemeClr val="bg1"/>
              </a:buClr>
              <a:buFont typeface="Arial"/>
              <a:buChar char="•"/>
            </a:pPr>
            <a:r>
              <a:rPr lang="en-US" sz="2000" dirty="0">
                <a:solidFill>
                  <a:schemeClr val="bg1"/>
                </a:solidFill>
                <a:latin typeface="Roboto" panose="02000000000000000000" pitchFamily="2" charset="0"/>
                <a:ea typeface="Roboto" panose="02000000000000000000" pitchFamily="2" charset="0"/>
              </a:rPr>
              <a:t>Basic ontology concepts like RDF and semantic triples</a:t>
            </a:r>
          </a:p>
          <a:p>
            <a:pPr marL="285750" indent="-285750">
              <a:lnSpc>
                <a:spcPct val="150000"/>
              </a:lnSpc>
              <a:buClr>
                <a:schemeClr val="bg1"/>
              </a:buClr>
              <a:buChar char="•"/>
            </a:pPr>
            <a:r>
              <a:rPr lang="en-US" sz="2000" dirty="0">
                <a:solidFill>
                  <a:schemeClr val="bg1"/>
                </a:solidFill>
                <a:latin typeface="Roboto" panose="02000000000000000000" pitchFamily="2" charset="0"/>
                <a:ea typeface="Roboto" panose="02000000000000000000" pitchFamily="2" charset="0"/>
              </a:rPr>
              <a:t>Basics of ontological relationships</a:t>
            </a:r>
          </a:p>
          <a:p>
            <a:pPr marL="285750" indent="-285750">
              <a:lnSpc>
                <a:spcPct val="150000"/>
              </a:lnSpc>
              <a:buClr>
                <a:schemeClr val="bg1"/>
              </a:buClr>
              <a:buChar char="•"/>
            </a:pPr>
            <a:r>
              <a:rPr lang="en-US" sz="2000" dirty="0">
                <a:solidFill>
                  <a:schemeClr val="bg1"/>
                </a:solidFill>
                <a:latin typeface="Roboto" panose="02000000000000000000" pitchFamily="2" charset="0"/>
                <a:ea typeface="Roboto" panose="02000000000000000000" pitchFamily="2" charset="0"/>
              </a:rPr>
              <a:t>Information on existing ontologies for re-use</a:t>
            </a:r>
          </a:p>
          <a:p>
            <a:pPr marL="285750" indent="-285750">
              <a:lnSpc>
                <a:spcPct val="150000"/>
              </a:lnSpc>
              <a:buClr>
                <a:schemeClr val="bg1"/>
              </a:buClr>
              <a:buChar char="•"/>
            </a:pPr>
            <a:r>
              <a:rPr lang="en-US" sz="2000" dirty="0">
                <a:solidFill>
                  <a:schemeClr val="bg1"/>
                </a:solidFill>
                <a:latin typeface="Roboto" panose="02000000000000000000" pitchFamily="2" charset="0"/>
                <a:ea typeface="Roboto" panose="02000000000000000000" pitchFamily="2" charset="0"/>
              </a:rPr>
              <a:t>The difference between upper and lower ontologies</a:t>
            </a:r>
          </a:p>
          <a:p>
            <a:pPr marL="285750" indent="-285750">
              <a:lnSpc>
                <a:spcPct val="150000"/>
              </a:lnSpc>
              <a:buClr>
                <a:schemeClr val="bg1"/>
              </a:buClr>
              <a:buChar char="•"/>
            </a:pPr>
            <a:r>
              <a:rPr lang="en-US" sz="2000" dirty="0">
                <a:solidFill>
                  <a:schemeClr val="bg1"/>
                </a:solidFill>
                <a:latin typeface="Roboto" panose="02000000000000000000" pitchFamily="2" charset="0"/>
                <a:ea typeface="Roboto" panose="02000000000000000000" pitchFamily="2" charset="0"/>
              </a:rPr>
              <a:t>Software systems and components</a:t>
            </a:r>
          </a:p>
          <a:p>
            <a:pPr marL="285750" indent="-285750">
              <a:lnSpc>
                <a:spcPct val="150000"/>
              </a:lnSpc>
              <a:buClr>
                <a:schemeClr val="bg1"/>
              </a:buClr>
              <a:buChar char="•"/>
            </a:pPr>
            <a:r>
              <a:rPr lang="en-US" sz="2000" dirty="0">
                <a:solidFill>
                  <a:schemeClr val="bg1"/>
                </a:solidFill>
                <a:latin typeface="Roboto" panose="02000000000000000000" pitchFamily="2" charset="0"/>
                <a:ea typeface="Roboto" panose="02000000000000000000" pitchFamily="2" charset="0"/>
              </a:rPr>
              <a:t>Ontology modeling exercises</a:t>
            </a:r>
          </a:p>
        </p:txBody>
      </p:sp>
    </p:spTree>
    <p:extLst>
      <p:ext uri="{BB962C8B-B14F-4D97-AF65-F5344CB8AC3E}">
        <p14:creationId xmlns:p14="http://schemas.microsoft.com/office/powerpoint/2010/main" val="646540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Standard Taxonomy Relationships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lIns="91440" tIns="45720" rIns="240000" bIns="45720" rtlCol="0" anchor="ctr" anchorCtr="0">
            <a:noAutofit/>
          </a:bodyPr>
          <a:lstStyle/>
          <a:p>
            <a:endParaRPr lang="en-US" sz="2489" b="1" dirty="0">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Rectangle 11">
            <a:extLst>
              <a:ext uri="{FF2B5EF4-FFF2-40B4-BE49-F238E27FC236}">
                <a16:creationId xmlns:a16="http://schemas.microsoft.com/office/drawing/2014/main" id="{1C177BDB-8201-1B40-B651-AD503AD816A0}"/>
              </a:ext>
            </a:extLst>
          </p:cNvPr>
          <p:cNvSpPr/>
          <p:nvPr/>
        </p:nvSpPr>
        <p:spPr>
          <a:xfrm>
            <a:off x="334745" y="1220814"/>
            <a:ext cx="3398633" cy="1938992"/>
          </a:xfrm>
          <a:prstGeom prst="rect">
            <a:avLst/>
          </a:prstGeom>
          <a:effectLst>
            <a:outerShdw blurRad="50800" dist="38100" dir="2700000" algn="tl" rotWithShape="0">
              <a:srgbClr val="46494A">
                <a:alpha val="40000"/>
              </a:srgbClr>
            </a:outerShdw>
          </a:effectLst>
        </p:spPr>
        <p:txBody>
          <a:bodyPr wrap="square">
            <a:spAutoFit/>
          </a:bodyPr>
          <a:lstStyle/>
          <a:p>
            <a:r>
              <a:rPr lang="en-US" sz="2000" dirty="0">
                <a:solidFill>
                  <a:schemeClr val="bg1"/>
                </a:solidFill>
                <a:latin typeface="Roboto" pitchFamily="2" charset="0"/>
                <a:cs typeface="Times New Roman" panose="02020603050405020304" pitchFamily="18" charset="0"/>
              </a:rPr>
              <a:t>Relationships defined in the </a:t>
            </a:r>
            <a:r>
              <a:rPr lang="en-US" sz="2000" i="1" dirty="0">
                <a:solidFill>
                  <a:schemeClr val="bg1"/>
                </a:solidFill>
                <a:latin typeface="Roboto" pitchFamily="2" charset="0"/>
                <a:cs typeface="Times New Roman" panose="02020603050405020304" pitchFamily="18" charset="0"/>
              </a:rPr>
              <a:t>ANSI/NISO Z.39.19-2005 (R2010) Guidelines for the Construction, Format, and Management of Monolingual Controlled Vocabularies</a:t>
            </a:r>
            <a:endParaRPr lang="en-US" sz="2000" dirty="0">
              <a:solidFill>
                <a:schemeClr val="bg1"/>
              </a:solidFill>
              <a:latin typeface="Roboto" pitchFamily="2" charset="0"/>
              <a:cs typeface="Times New Roman" panose="02020603050405020304" pitchFamily="18" charset="0"/>
            </a:endParaRPr>
          </a:p>
        </p:txBody>
      </p:sp>
      <p:pic>
        <p:nvPicPr>
          <p:cNvPr id="4" name="Picture 3">
            <a:extLst>
              <a:ext uri="{FF2B5EF4-FFF2-40B4-BE49-F238E27FC236}">
                <a16:creationId xmlns:a16="http://schemas.microsoft.com/office/drawing/2014/main" id="{F28B1177-90B0-6F49-A445-56FC61F21E66}"/>
              </a:ext>
            </a:extLst>
          </p:cNvPr>
          <p:cNvPicPr>
            <a:picLocks noChangeAspect="1"/>
          </p:cNvPicPr>
          <p:nvPr/>
        </p:nvPicPr>
        <p:blipFill>
          <a:blip r:embed="rId4"/>
          <a:stretch>
            <a:fillRect/>
          </a:stretch>
        </p:blipFill>
        <p:spPr>
          <a:xfrm>
            <a:off x="7556002" y="914400"/>
            <a:ext cx="2591092" cy="5943600"/>
          </a:xfrm>
          <a:prstGeom prst="rect">
            <a:avLst/>
          </a:prstGeom>
        </p:spPr>
      </p:pic>
      <p:sp>
        <p:nvSpPr>
          <p:cNvPr id="6" name="Rectangle 5">
            <a:extLst>
              <a:ext uri="{FF2B5EF4-FFF2-40B4-BE49-F238E27FC236}">
                <a16:creationId xmlns:a16="http://schemas.microsoft.com/office/drawing/2014/main" id="{6873AA80-EA35-2B47-8B2F-B699B1A7485B}"/>
              </a:ext>
            </a:extLst>
          </p:cNvPr>
          <p:cNvSpPr/>
          <p:nvPr/>
        </p:nvSpPr>
        <p:spPr>
          <a:xfrm>
            <a:off x="4305670" y="6498454"/>
            <a:ext cx="3639845" cy="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45D53F30-D9CB-EF4D-B528-C633D83BCC0C}"/>
              </a:ext>
            </a:extLst>
          </p:cNvPr>
          <p:cNvGrpSpPr/>
          <p:nvPr/>
        </p:nvGrpSpPr>
        <p:grpSpPr>
          <a:xfrm>
            <a:off x="4721852" y="1159460"/>
            <a:ext cx="2834150" cy="274320"/>
            <a:chOff x="4721852" y="1159460"/>
            <a:chExt cx="2834150" cy="274320"/>
          </a:xfrm>
        </p:grpSpPr>
        <p:sp>
          <p:nvSpPr>
            <p:cNvPr id="7" name="Rounded Rectangle 6">
              <a:extLst>
                <a:ext uri="{FF2B5EF4-FFF2-40B4-BE49-F238E27FC236}">
                  <a16:creationId xmlns:a16="http://schemas.microsoft.com/office/drawing/2014/main" id="{26C98DDD-85F0-F045-ADD1-8B8496161DC6}"/>
                </a:ext>
              </a:extLst>
            </p:cNvPr>
            <p:cNvSpPr/>
            <p:nvPr/>
          </p:nvSpPr>
          <p:spPr>
            <a:xfrm>
              <a:off x="4721852" y="1159460"/>
              <a:ext cx="146304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Subject</a:t>
              </a:r>
            </a:p>
          </p:txBody>
        </p:sp>
        <p:cxnSp>
          <p:nvCxnSpPr>
            <p:cNvPr id="40" name="Straight Arrow Connector 39">
              <a:extLst>
                <a:ext uri="{FF2B5EF4-FFF2-40B4-BE49-F238E27FC236}">
                  <a16:creationId xmlns:a16="http://schemas.microsoft.com/office/drawing/2014/main" id="{05C1A6D3-5235-DA4E-B678-D6A2246A5EE5}"/>
                </a:ext>
              </a:extLst>
            </p:cNvPr>
            <p:cNvCxnSpPr>
              <a:cxnSpLocks/>
              <a:stCxn id="7" idx="3"/>
            </p:cNvCxnSpPr>
            <p:nvPr/>
          </p:nvCxnSpPr>
          <p:spPr>
            <a:xfrm>
              <a:off x="6184892" y="1296620"/>
              <a:ext cx="1371110" cy="0"/>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52569678-518C-0648-B8A8-619E1DEEC4B0}"/>
              </a:ext>
            </a:extLst>
          </p:cNvPr>
          <p:cNvGrpSpPr/>
          <p:nvPr/>
        </p:nvGrpSpPr>
        <p:grpSpPr>
          <a:xfrm>
            <a:off x="4721852" y="2226260"/>
            <a:ext cx="2834150" cy="274320"/>
            <a:chOff x="4721852" y="2226260"/>
            <a:chExt cx="2834150" cy="274320"/>
          </a:xfrm>
        </p:grpSpPr>
        <p:sp>
          <p:nvSpPr>
            <p:cNvPr id="45" name="Rounded Rectangle 44">
              <a:extLst>
                <a:ext uri="{FF2B5EF4-FFF2-40B4-BE49-F238E27FC236}">
                  <a16:creationId xmlns:a16="http://schemas.microsoft.com/office/drawing/2014/main" id="{2C41F94C-BA61-A949-A718-330369052A1D}"/>
                </a:ext>
              </a:extLst>
            </p:cNvPr>
            <p:cNvSpPr/>
            <p:nvPr/>
          </p:nvSpPr>
          <p:spPr>
            <a:xfrm>
              <a:off x="4721852" y="2226260"/>
              <a:ext cx="146304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Predicate</a:t>
              </a:r>
            </a:p>
          </p:txBody>
        </p:sp>
        <p:cxnSp>
          <p:nvCxnSpPr>
            <p:cNvPr id="46" name="Straight Arrow Connector 45">
              <a:extLst>
                <a:ext uri="{FF2B5EF4-FFF2-40B4-BE49-F238E27FC236}">
                  <a16:creationId xmlns:a16="http://schemas.microsoft.com/office/drawing/2014/main" id="{08F3D4F2-9007-2C40-9BFB-61C97312EAC5}"/>
                </a:ext>
              </a:extLst>
            </p:cNvPr>
            <p:cNvCxnSpPr>
              <a:cxnSpLocks/>
              <a:stCxn id="45" idx="3"/>
            </p:cNvCxnSpPr>
            <p:nvPr/>
          </p:nvCxnSpPr>
          <p:spPr>
            <a:xfrm>
              <a:off x="6184892" y="2363420"/>
              <a:ext cx="1371110" cy="0"/>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C1040640-2C68-FE4A-B731-C03711413112}"/>
              </a:ext>
            </a:extLst>
          </p:cNvPr>
          <p:cNvGrpSpPr/>
          <p:nvPr/>
        </p:nvGrpSpPr>
        <p:grpSpPr>
          <a:xfrm>
            <a:off x="4726988" y="3291840"/>
            <a:ext cx="2834640" cy="274320"/>
            <a:chOff x="4726988" y="3291840"/>
            <a:chExt cx="2834640" cy="274320"/>
          </a:xfrm>
        </p:grpSpPr>
        <p:sp>
          <p:nvSpPr>
            <p:cNvPr id="47" name="Rounded Rectangle 46">
              <a:extLst>
                <a:ext uri="{FF2B5EF4-FFF2-40B4-BE49-F238E27FC236}">
                  <a16:creationId xmlns:a16="http://schemas.microsoft.com/office/drawing/2014/main" id="{02DA5D0D-2D74-AA46-9D76-201369DBBD67}"/>
                </a:ext>
              </a:extLst>
            </p:cNvPr>
            <p:cNvSpPr/>
            <p:nvPr/>
          </p:nvSpPr>
          <p:spPr>
            <a:xfrm>
              <a:off x="4726988" y="3291840"/>
              <a:ext cx="146304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Object</a:t>
              </a:r>
            </a:p>
          </p:txBody>
        </p:sp>
        <p:cxnSp>
          <p:nvCxnSpPr>
            <p:cNvPr id="48" name="Straight Arrow Connector 47">
              <a:extLst>
                <a:ext uri="{FF2B5EF4-FFF2-40B4-BE49-F238E27FC236}">
                  <a16:creationId xmlns:a16="http://schemas.microsoft.com/office/drawing/2014/main" id="{5B34F4C7-409A-9749-B693-7A0F92A23A19}"/>
                </a:ext>
              </a:extLst>
            </p:cNvPr>
            <p:cNvCxnSpPr>
              <a:cxnSpLocks/>
              <a:stCxn id="47" idx="3"/>
            </p:cNvCxnSpPr>
            <p:nvPr/>
          </p:nvCxnSpPr>
          <p:spPr>
            <a:xfrm>
              <a:off x="6190028" y="3429000"/>
              <a:ext cx="1371600" cy="0"/>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89CCEDCD-9C3E-C249-81AA-CA62D6ADD00B}"/>
              </a:ext>
            </a:extLst>
          </p:cNvPr>
          <p:cNvGrpSpPr/>
          <p:nvPr/>
        </p:nvGrpSpPr>
        <p:grpSpPr>
          <a:xfrm>
            <a:off x="8385019" y="3291840"/>
            <a:ext cx="2834640" cy="274320"/>
            <a:chOff x="8385019" y="3291840"/>
            <a:chExt cx="2834640" cy="274320"/>
          </a:xfrm>
        </p:grpSpPr>
        <p:sp>
          <p:nvSpPr>
            <p:cNvPr id="52" name="Rounded Rectangle 51">
              <a:extLst>
                <a:ext uri="{FF2B5EF4-FFF2-40B4-BE49-F238E27FC236}">
                  <a16:creationId xmlns:a16="http://schemas.microsoft.com/office/drawing/2014/main" id="{B7891BAE-FCA9-2348-9D85-93B7258FDBD0}"/>
                </a:ext>
              </a:extLst>
            </p:cNvPr>
            <p:cNvSpPr/>
            <p:nvPr/>
          </p:nvSpPr>
          <p:spPr>
            <a:xfrm>
              <a:off x="9756619" y="3291840"/>
              <a:ext cx="146304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Subject</a:t>
              </a:r>
            </a:p>
          </p:txBody>
        </p:sp>
        <p:cxnSp>
          <p:nvCxnSpPr>
            <p:cNvPr id="53" name="Straight Arrow Connector 52">
              <a:extLst>
                <a:ext uri="{FF2B5EF4-FFF2-40B4-BE49-F238E27FC236}">
                  <a16:creationId xmlns:a16="http://schemas.microsoft.com/office/drawing/2014/main" id="{76CB1D59-192A-754E-978B-068837351560}"/>
                </a:ext>
              </a:extLst>
            </p:cNvPr>
            <p:cNvCxnSpPr>
              <a:cxnSpLocks/>
              <a:stCxn id="52" idx="1"/>
            </p:cNvCxnSpPr>
            <p:nvPr/>
          </p:nvCxnSpPr>
          <p:spPr>
            <a:xfrm flipH="1">
              <a:off x="8385019" y="3429000"/>
              <a:ext cx="1371600" cy="0"/>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DDD15330-BB24-FB44-B768-57080FB888F4}"/>
              </a:ext>
            </a:extLst>
          </p:cNvPr>
          <p:cNvGrpSpPr/>
          <p:nvPr/>
        </p:nvGrpSpPr>
        <p:grpSpPr>
          <a:xfrm>
            <a:off x="8381228" y="4358642"/>
            <a:ext cx="2834640" cy="274320"/>
            <a:chOff x="8381228" y="4358642"/>
            <a:chExt cx="2834640" cy="274320"/>
          </a:xfrm>
        </p:grpSpPr>
        <p:sp>
          <p:nvSpPr>
            <p:cNvPr id="61" name="Rounded Rectangle 60">
              <a:extLst>
                <a:ext uri="{FF2B5EF4-FFF2-40B4-BE49-F238E27FC236}">
                  <a16:creationId xmlns:a16="http://schemas.microsoft.com/office/drawing/2014/main" id="{2DD5E3A8-F899-6B42-8805-D8FE8469571F}"/>
                </a:ext>
              </a:extLst>
            </p:cNvPr>
            <p:cNvSpPr/>
            <p:nvPr/>
          </p:nvSpPr>
          <p:spPr>
            <a:xfrm>
              <a:off x="9752828" y="4358642"/>
              <a:ext cx="146304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Predicate</a:t>
              </a:r>
            </a:p>
          </p:txBody>
        </p:sp>
        <p:cxnSp>
          <p:nvCxnSpPr>
            <p:cNvPr id="62" name="Straight Arrow Connector 61">
              <a:extLst>
                <a:ext uri="{FF2B5EF4-FFF2-40B4-BE49-F238E27FC236}">
                  <a16:creationId xmlns:a16="http://schemas.microsoft.com/office/drawing/2014/main" id="{9E8ACC21-42F6-2841-9549-09E073D398FF}"/>
                </a:ext>
              </a:extLst>
            </p:cNvPr>
            <p:cNvCxnSpPr>
              <a:cxnSpLocks/>
              <a:stCxn id="61" idx="1"/>
            </p:cNvCxnSpPr>
            <p:nvPr/>
          </p:nvCxnSpPr>
          <p:spPr>
            <a:xfrm flipH="1">
              <a:off x="8381228" y="4495802"/>
              <a:ext cx="1371600" cy="0"/>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790A10EB-007D-A542-AEC6-922C755C385B}"/>
              </a:ext>
            </a:extLst>
          </p:cNvPr>
          <p:cNvGrpSpPr/>
          <p:nvPr/>
        </p:nvGrpSpPr>
        <p:grpSpPr>
          <a:xfrm>
            <a:off x="8381228" y="5425444"/>
            <a:ext cx="2834640" cy="274320"/>
            <a:chOff x="8381228" y="5425444"/>
            <a:chExt cx="2834640" cy="274320"/>
          </a:xfrm>
        </p:grpSpPr>
        <p:sp>
          <p:nvSpPr>
            <p:cNvPr id="63" name="Rounded Rectangle 62">
              <a:extLst>
                <a:ext uri="{FF2B5EF4-FFF2-40B4-BE49-F238E27FC236}">
                  <a16:creationId xmlns:a16="http://schemas.microsoft.com/office/drawing/2014/main" id="{CBCD4662-35DA-924D-A44A-5AFA846140DE}"/>
                </a:ext>
              </a:extLst>
            </p:cNvPr>
            <p:cNvSpPr/>
            <p:nvPr/>
          </p:nvSpPr>
          <p:spPr>
            <a:xfrm>
              <a:off x="9752828" y="5425444"/>
              <a:ext cx="146304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Object</a:t>
              </a:r>
            </a:p>
          </p:txBody>
        </p:sp>
        <p:cxnSp>
          <p:nvCxnSpPr>
            <p:cNvPr id="64" name="Straight Arrow Connector 63">
              <a:extLst>
                <a:ext uri="{FF2B5EF4-FFF2-40B4-BE49-F238E27FC236}">
                  <a16:creationId xmlns:a16="http://schemas.microsoft.com/office/drawing/2014/main" id="{B4AFAABB-0BE4-7943-B10F-546D07BEDB1E}"/>
                </a:ext>
              </a:extLst>
            </p:cNvPr>
            <p:cNvCxnSpPr>
              <a:cxnSpLocks/>
              <a:stCxn id="63" idx="1"/>
            </p:cNvCxnSpPr>
            <p:nvPr/>
          </p:nvCxnSpPr>
          <p:spPr>
            <a:xfrm flipH="1">
              <a:off x="8381228" y="5562604"/>
              <a:ext cx="1371600" cy="0"/>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31" name="Table 30">
            <a:extLst>
              <a:ext uri="{FF2B5EF4-FFF2-40B4-BE49-F238E27FC236}">
                <a16:creationId xmlns:a16="http://schemas.microsoft.com/office/drawing/2014/main" id="{4A32C9B9-6EFD-8344-B3A2-A9C6CAC45FE2}"/>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30</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1485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par>
                                <p:cTn id="8" presetID="9"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dissolve">
                                      <p:cBhvr>
                                        <p:cTn id="10" dur="500"/>
                                        <p:tgtEl>
                                          <p:spTgt spid="82"/>
                                        </p:tgtEl>
                                      </p:cBhvr>
                                    </p:animEffect>
                                  </p:childTnLst>
                                </p:cTn>
                              </p:par>
                              <p:par>
                                <p:cTn id="11" presetID="9" presetClass="entr" presetSubtype="0"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dissolve">
                                      <p:cBhvr>
                                        <p:cTn id="13" dur="500"/>
                                        <p:tgtEl>
                                          <p:spTgt spid="8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dissolve">
                                      <p:cBhvr>
                                        <p:cTn id="18" dur="500"/>
                                        <p:tgtEl>
                                          <p:spTgt spid="84"/>
                                        </p:tgtEl>
                                      </p:cBhvr>
                                    </p:animEffect>
                                  </p:childTnLst>
                                </p:cTn>
                              </p:par>
                              <p:par>
                                <p:cTn id="19" presetID="9" presetClass="entr" presetSubtype="0"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dissolve">
                                      <p:cBhvr>
                                        <p:cTn id="21" dur="500"/>
                                        <p:tgtEl>
                                          <p:spTgt spid="85"/>
                                        </p:tgtEl>
                                      </p:cBhvr>
                                    </p:animEffect>
                                  </p:childTnLst>
                                </p:cTn>
                              </p:par>
                              <p:par>
                                <p:cTn id="22" presetID="9" presetClass="entr" presetSubtype="0" fill="hold" nodeType="with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dissolve">
                                      <p:cBhvr>
                                        <p:cTn id="2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Standard Taxonomy Relationships</a:t>
            </a:r>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a:solidFill>
                          <a:srgbClr val="979798"/>
                        </a:solidFill>
                        <a:latin typeface="Roboto"/>
                        <a:cs typeface="Aria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lIns="91440" tIns="45720" rIns="240000" bIns="45720" rtlCol="0" anchor="ctr" anchorCtr="0">
            <a:noAutofit/>
          </a:bodyPr>
          <a:lstStyle/>
          <a:p>
            <a:endParaRPr lang="en-US" sz="2489" b="1" dirty="0">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Rectangle 11">
            <a:extLst>
              <a:ext uri="{FF2B5EF4-FFF2-40B4-BE49-F238E27FC236}">
                <a16:creationId xmlns:a16="http://schemas.microsoft.com/office/drawing/2014/main" id="{1C177BDB-8201-1B40-B651-AD503AD816A0}"/>
              </a:ext>
            </a:extLst>
          </p:cNvPr>
          <p:cNvSpPr/>
          <p:nvPr/>
        </p:nvSpPr>
        <p:spPr>
          <a:xfrm>
            <a:off x="334223" y="1220814"/>
            <a:ext cx="3398633" cy="1323439"/>
          </a:xfrm>
          <a:prstGeom prst="rect">
            <a:avLst/>
          </a:prstGeom>
          <a:effectLst>
            <a:outerShdw blurRad="50800" dist="38100" dir="2700000" algn="tl" rotWithShape="0">
              <a:srgbClr val="46494A">
                <a:alpha val="40000"/>
              </a:srgbClr>
            </a:outerShdw>
          </a:effectLst>
        </p:spPr>
        <p:txBody>
          <a:bodyPr wrap="square">
            <a:spAutoFit/>
          </a:bodyPr>
          <a:lstStyle/>
          <a:p>
            <a:r>
              <a:rPr lang="en-US" sz="2000" i="1" dirty="0">
                <a:solidFill>
                  <a:schemeClr val="bg1"/>
                </a:solidFill>
                <a:latin typeface="Roboto" pitchFamily="2" charset="0"/>
                <a:cs typeface="Times New Roman" panose="02020603050405020304" pitchFamily="18" charset="0"/>
              </a:rPr>
              <a:t>Hierarchical, Equivalence, and Associative Relationships in a visualized model</a:t>
            </a:r>
          </a:p>
        </p:txBody>
      </p:sp>
      <p:pic>
        <p:nvPicPr>
          <p:cNvPr id="4" name="Picture 3">
            <a:extLst>
              <a:ext uri="{FF2B5EF4-FFF2-40B4-BE49-F238E27FC236}">
                <a16:creationId xmlns:a16="http://schemas.microsoft.com/office/drawing/2014/main" id="{F28B1177-90B0-6F49-A445-56FC61F21E66}"/>
              </a:ext>
            </a:extLst>
          </p:cNvPr>
          <p:cNvPicPr>
            <a:picLocks noChangeAspect="1"/>
          </p:cNvPicPr>
          <p:nvPr/>
        </p:nvPicPr>
        <p:blipFill>
          <a:blip r:embed="rId4"/>
          <a:stretch>
            <a:fillRect/>
          </a:stretch>
        </p:blipFill>
        <p:spPr>
          <a:xfrm>
            <a:off x="7556002" y="914400"/>
            <a:ext cx="2591092" cy="5943600"/>
          </a:xfrm>
          <a:prstGeom prst="rect">
            <a:avLst/>
          </a:prstGeom>
        </p:spPr>
      </p:pic>
      <p:sp>
        <p:nvSpPr>
          <p:cNvPr id="6" name="Rectangle 5">
            <a:extLst>
              <a:ext uri="{FF2B5EF4-FFF2-40B4-BE49-F238E27FC236}">
                <a16:creationId xmlns:a16="http://schemas.microsoft.com/office/drawing/2014/main" id="{6873AA80-EA35-2B47-8B2F-B699B1A7485B}"/>
              </a:ext>
            </a:extLst>
          </p:cNvPr>
          <p:cNvSpPr/>
          <p:nvPr/>
        </p:nvSpPr>
        <p:spPr>
          <a:xfrm>
            <a:off x="4305670" y="6498454"/>
            <a:ext cx="3639845" cy="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DF31D3BA-9BAC-DF46-9140-8A4AFBFE9977}"/>
              </a:ext>
            </a:extLst>
          </p:cNvPr>
          <p:cNvGrpSpPr/>
          <p:nvPr/>
        </p:nvGrpSpPr>
        <p:grpSpPr>
          <a:xfrm>
            <a:off x="4281528" y="1733554"/>
            <a:ext cx="3566332" cy="2705281"/>
            <a:chOff x="4281528" y="1733554"/>
            <a:chExt cx="3566332" cy="2705281"/>
          </a:xfrm>
        </p:grpSpPr>
        <p:sp>
          <p:nvSpPr>
            <p:cNvPr id="7" name="Rounded Rectangle 6">
              <a:extLst>
                <a:ext uri="{FF2B5EF4-FFF2-40B4-BE49-F238E27FC236}">
                  <a16:creationId xmlns:a16="http://schemas.microsoft.com/office/drawing/2014/main" id="{26C98DDD-85F0-F045-ADD1-8B8496161DC6}"/>
                </a:ext>
              </a:extLst>
            </p:cNvPr>
            <p:cNvSpPr/>
            <p:nvPr/>
          </p:nvSpPr>
          <p:spPr>
            <a:xfrm>
              <a:off x="4281528" y="1733554"/>
              <a:ext cx="228600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Hierarchical Relationships</a:t>
              </a:r>
            </a:p>
          </p:txBody>
        </p:sp>
        <p:cxnSp>
          <p:nvCxnSpPr>
            <p:cNvPr id="9" name="Straight Arrow Connector 8">
              <a:extLst>
                <a:ext uri="{FF2B5EF4-FFF2-40B4-BE49-F238E27FC236}">
                  <a16:creationId xmlns:a16="http://schemas.microsoft.com/office/drawing/2014/main" id="{1E610938-2033-F64E-891A-6F9CCA176B19}"/>
                </a:ext>
              </a:extLst>
            </p:cNvPr>
            <p:cNvCxnSpPr>
              <a:cxnSpLocks/>
              <a:stCxn id="7" idx="3"/>
            </p:cNvCxnSpPr>
            <p:nvPr/>
          </p:nvCxnSpPr>
          <p:spPr>
            <a:xfrm>
              <a:off x="6567528" y="1870714"/>
              <a:ext cx="1280332" cy="464113"/>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4711C55-ACB3-0B41-9333-A5F7BCEEEDAB}"/>
                </a:ext>
              </a:extLst>
            </p:cNvPr>
            <p:cNvCxnSpPr>
              <a:cxnSpLocks/>
              <a:stCxn id="7" idx="3"/>
            </p:cNvCxnSpPr>
            <p:nvPr/>
          </p:nvCxnSpPr>
          <p:spPr>
            <a:xfrm>
              <a:off x="6567528" y="1870714"/>
              <a:ext cx="1200433" cy="2568121"/>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F0A6F663-3933-C441-8E3F-EDAE48E8F471}"/>
              </a:ext>
            </a:extLst>
          </p:cNvPr>
          <p:cNvGrpSpPr/>
          <p:nvPr/>
        </p:nvGrpSpPr>
        <p:grpSpPr>
          <a:xfrm>
            <a:off x="4281528" y="6040745"/>
            <a:ext cx="4267668" cy="274320"/>
            <a:chOff x="4281528" y="6040745"/>
            <a:chExt cx="4267668" cy="274320"/>
          </a:xfrm>
        </p:grpSpPr>
        <p:sp>
          <p:nvSpPr>
            <p:cNvPr id="29" name="Rounded Rectangle 28">
              <a:extLst>
                <a:ext uri="{FF2B5EF4-FFF2-40B4-BE49-F238E27FC236}">
                  <a16:creationId xmlns:a16="http://schemas.microsoft.com/office/drawing/2014/main" id="{44613C83-6C17-D74E-A36F-6CCDEEBA3744}"/>
                </a:ext>
              </a:extLst>
            </p:cNvPr>
            <p:cNvSpPr/>
            <p:nvPr/>
          </p:nvSpPr>
          <p:spPr>
            <a:xfrm>
              <a:off x="4281528" y="6040745"/>
              <a:ext cx="228600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Associative Relationships</a:t>
              </a:r>
            </a:p>
          </p:txBody>
        </p:sp>
        <p:cxnSp>
          <p:nvCxnSpPr>
            <p:cNvPr id="30" name="Straight Arrow Connector 29">
              <a:extLst>
                <a:ext uri="{FF2B5EF4-FFF2-40B4-BE49-F238E27FC236}">
                  <a16:creationId xmlns:a16="http://schemas.microsoft.com/office/drawing/2014/main" id="{620696A3-10CE-C848-B273-E4DD9CB03987}"/>
                </a:ext>
              </a:extLst>
            </p:cNvPr>
            <p:cNvCxnSpPr>
              <a:cxnSpLocks/>
              <a:stCxn id="29" idx="3"/>
            </p:cNvCxnSpPr>
            <p:nvPr/>
          </p:nvCxnSpPr>
          <p:spPr>
            <a:xfrm flipV="1">
              <a:off x="6567528" y="6040745"/>
              <a:ext cx="1981668" cy="137160"/>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2EF2C01-FC66-A846-8482-DDBFBAA03357}"/>
              </a:ext>
            </a:extLst>
          </p:cNvPr>
          <p:cNvGrpSpPr/>
          <p:nvPr/>
        </p:nvGrpSpPr>
        <p:grpSpPr>
          <a:xfrm>
            <a:off x="8444548" y="3371405"/>
            <a:ext cx="3749040" cy="1653963"/>
            <a:chOff x="8444548" y="3371405"/>
            <a:chExt cx="3749040" cy="1653963"/>
          </a:xfrm>
        </p:grpSpPr>
        <p:sp>
          <p:nvSpPr>
            <p:cNvPr id="26" name="Rounded Rectangle 25">
              <a:extLst>
                <a:ext uri="{FF2B5EF4-FFF2-40B4-BE49-F238E27FC236}">
                  <a16:creationId xmlns:a16="http://schemas.microsoft.com/office/drawing/2014/main" id="{1D8540D7-D68D-AF40-8FF4-6D48E1246FC9}"/>
                </a:ext>
              </a:extLst>
            </p:cNvPr>
            <p:cNvSpPr/>
            <p:nvPr/>
          </p:nvSpPr>
          <p:spPr>
            <a:xfrm>
              <a:off x="9467567" y="3371405"/>
              <a:ext cx="228600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Equivalence Relationships</a:t>
              </a:r>
            </a:p>
          </p:txBody>
        </p:sp>
        <p:cxnSp>
          <p:nvCxnSpPr>
            <p:cNvPr id="28" name="Straight Arrow Connector 27">
              <a:extLst>
                <a:ext uri="{FF2B5EF4-FFF2-40B4-BE49-F238E27FC236}">
                  <a16:creationId xmlns:a16="http://schemas.microsoft.com/office/drawing/2014/main" id="{8E2AED3F-A901-2F43-9662-F01FA58D2A51}"/>
                </a:ext>
              </a:extLst>
            </p:cNvPr>
            <p:cNvCxnSpPr>
              <a:cxnSpLocks/>
              <a:stCxn id="26" idx="2"/>
              <a:endCxn id="18" idx="0"/>
            </p:cNvCxnSpPr>
            <p:nvPr/>
          </p:nvCxnSpPr>
          <p:spPr>
            <a:xfrm flipH="1">
              <a:off x="10319068" y="3645725"/>
              <a:ext cx="291499" cy="224939"/>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72B32EF-FDDE-3247-803F-E751CA9BDA8A}"/>
                </a:ext>
              </a:extLst>
            </p:cNvPr>
            <p:cNvPicPr>
              <a:picLocks noChangeAspect="1"/>
            </p:cNvPicPr>
            <p:nvPr/>
          </p:nvPicPr>
          <p:blipFill>
            <a:blip r:embed="rId5"/>
            <a:stretch>
              <a:fillRect/>
            </a:stretch>
          </p:blipFill>
          <p:spPr>
            <a:xfrm>
              <a:off x="8444548" y="3870664"/>
              <a:ext cx="3749040" cy="1154704"/>
            </a:xfrm>
            <a:prstGeom prst="rect">
              <a:avLst/>
            </a:prstGeom>
          </p:spPr>
        </p:pic>
      </p:grpSp>
      <p:graphicFrame>
        <p:nvGraphicFramePr>
          <p:cNvPr id="27" name="Table 26">
            <a:extLst>
              <a:ext uri="{FF2B5EF4-FFF2-40B4-BE49-F238E27FC236}">
                <a16:creationId xmlns:a16="http://schemas.microsoft.com/office/drawing/2014/main" id="{1C821390-70B2-CE4A-8936-65F2234042DA}"/>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31</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pic>
        <p:nvPicPr>
          <p:cNvPr id="38" name="Picture 37">
            <a:extLst>
              <a:ext uri="{FF2B5EF4-FFF2-40B4-BE49-F238E27FC236}">
                <a16:creationId xmlns:a16="http://schemas.microsoft.com/office/drawing/2014/main" id="{962C627B-0B6C-E346-AF21-F2CE1CB0DCAD}"/>
              </a:ext>
            </a:extLst>
          </p:cNvPr>
          <p:cNvPicPr>
            <a:picLocks noChangeAspect="1"/>
          </p:cNvPicPr>
          <p:nvPr/>
        </p:nvPicPr>
        <p:blipFill>
          <a:blip r:embed="rId6"/>
          <a:stretch>
            <a:fillRect/>
          </a:stretch>
        </p:blipFill>
        <p:spPr>
          <a:xfrm>
            <a:off x="10135391" y="5377952"/>
            <a:ext cx="2057400" cy="1371600"/>
          </a:xfrm>
          <a:prstGeom prst="rect">
            <a:avLst/>
          </a:prstGeom>
        </p:spPr>
      </p:pic>
    </p:spTree>
    <p:extLst>
      <p:ext uri="{BB962C8B-B14F-4D97-AF65-F5344CB8AC3E}">
        <p14:creationId xmlns:p14="http://schemas.microsoft.com/office/powerpoint/2010/main" val="4534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62571"/>
            <a:ext cx="7890913" cy="830997"/>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Hierarchical Relationships</a:t>
            </a:r>
          </a:p>
          <a:p>
            <a:pPr algn="r"/>
            <a:endParaRPr lang="en-US" sz="2400" dirty="0">
              <a:solidFill>
                <a:schemeClr val="bg1"/>
              </a:solidFill>
              <a:latin typeface="Roboto"/>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6" name="Rectangle 15">
            <a:extLst>
              <a:ext uri="{FF2B5EF4-FFF2-40B4-BE49-F238E27FC236}">
                <a16:creationId xmlns:a16="http://schemas.microsoft.com/office/drawing/2014/main" id="{E6608FAA-9F19-694B-A981-DE6F4DBE5EEF}"/>
              </a:ext>
            </a:extLst>
          </p:cNvPr>
          <p:cNvSpPr/>
          <p:nvPr/>
        </p:nvSpPr>
        <p:spPr>
          <a:xfrm>
            <a:off x="334223" y="1220814"/>
            <a:ext cx="3398633" cy="707886"/>
          </a:xfrm>
          <a:prstGeom prst="rect">
            <a:avLst/>
          </a:prstGeom>
          <a:effectLst>
            <a:outerShdw blurRad="50800" dist="38100" dir="2700000" algn="tl" rotWithShape="0">
              <a:srgbClr val="46494A">
                <a:alpha val="40000"/>
              </a:srgbClr>
            </a:outerShdw>
          </a:effectLst>
        </p:spPr>
        <p:txBody>
          <a:bodyPr wrap="square">
            <a:spAutoFit/>
          </a:bodyPr>
          <a:lstStyle/>
          <a:p>
            <a:r>
              <a:rPr lang="en-US" sz="2000" i="1" dirty="0">
                <a:solidFill>
                  <a:schemeClr val="bg1"/>
                </a:solidFill>
                <a:latin typeface="Roboto" pitchFamily="2" charset="0"/>
                <a:cs typeface="Times New Roman" panose="02020603050405020304" pitchFamily="18" charset="0"/>
              </a:rPr>
              <a:t>Hierarchical Relationships in a hierarchy</a:t>
            </a:r>
          </a:p>
        </p:txBody>
      </p:sp>
      <p:sp>
        <p:nvSpPr>
          <p:cNvPr id="18" name="Rectangle 17">
            <a:extLst>
              <a:ext uri="{FF2B5EF4-FFF2-40B4-BE49-F238E27FC236}">
                <a16:creationId xmlns:a16="http://schemas.microsoft.com/office/drawing/2014/main" id="{5A8DE22F-FA29-114C-93D2-DCCD984C45F4}"/>
              </a:ext>
            </a:extLst>
          </p:cNvPr>
          <p:cNvSpPr/>
          <p:nvPr/>
        </p:nvSpPr>
        <p:spPr>
          <a:xfrm>
            <a:off x="4305670" y="6498454"/>
            <a:ext cx="3639845" cy="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09CAE2-35BB-254F-A41F-F412DC82B366}"/>
              </a:ext>
            </a:extLst>
          </p:cNvPr>
          <p:cNvPicPr>
            <a:picLocks noChangeAspect="1"/>
          </p:cNvPicPr>
          <p:nvPr/>
        </p:nvPicPr>
        <p:blipFill>
          <a:blip r:embed="rId4"/>
          <a:stretch>
            <a:fillRect/>
          </a:stretch>
        </p:blipFill>
        <p:spPr>
          <a:xfrm>
            <a:off x="4067078" y="1009032"/>
            <a:ext cx="3200400" cy="5733578"/>
          </a:xfrm>
          <a:prstGeom prst="rect">
            <a:avLst/>
          </a:prstGeom>
        </p:spPr>
      </p:pic>
      <p:sp>
        <p:nvSpPr>
          <p:cNvPr id="27" name="Rounded Rectangle 26">
            <a:extLst>
              <a:ext uri="{FF2B5EF4-FFF2-40B4-BE49-F238E27FC236}">
                <a16:creationId xmlns:a16="http://schemas.microsoft.com/office/drawing/2014/main" id="{90340E4E-695B-5B40-9547-7E91C8249DAE}"/>
              </a:ext>
            </a:extLst>
          </p:cNvPr>
          <p:cNvSpPr/>
          <p:nvPr/>
        </p:nvSpPr>
        <p:spPr>
          <a:xfrm>
            <a:off x="6400941" y="4496327"/>
            <a:ext cx="228600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Hierarchical Relationships</a:t>
            </a:r>
          </a:p>
        </p:txBody>
      </p:sp>
      <p:cxnSp>
        <p:nvCxnSpPr>
          <p:cNvPr id="28" name="Straight Arrow Connector 27">
            <a:extLst>
              <a:ext uri="{FF2B5EF4-FFF2-40B4-BE49-F238E27FC236}">
                <a16:creationId xmlns:a16="http://schemas.microsoft.com/office/drawing/2014/main" id="{D7B6347E-0619-1947-9066-2DFD9AC70E10}"/>
              </a:ext>
            </a:extLst>
          </p:cNvPr>
          <p:cNvCxnSpPr>
            <a:cxnSpLocks/>
            <a:stCxn id="27" idx="1"/>
          </p:cNvCxnSpPr>
          <p:nvPr/>
        </p:nvCxnSpPr>
        <p:spPr>
          <a:xfrm flipH="1" flipV="1">
            <a:off x="5972961" y="3448784"/>
            <a:ext cx="427980" cy="1184703"/>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623CB88-05FE-D048-8CE6-4C0E23DD1B91}"/>
              </a:ext>
            </a:extLst>
          </p:cNvPr>
          <p:cNvCxnSpPr>
            <a:cxnSpLocks/>
            <a:stCxn id="27" idx="1"/>
          </p:cNvCxnSpPr>
          <p:nvPr/>
        </p:nvCxnSpPr>
        <p:spPr>
          <a:xfrm flipH="1">
            <a:off x="5667278" y="4633487"/>
            <a:ext cx="733663" cy="451819"/>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3CBC558B-9715-8149-8FE7-F730098AA495}"/>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32</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3979923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A6DAA-8F26-F849-BA86-03D908E3141E}"/>
              </a:ext>
            </a:extLst>
          </p:cNvPr>
          <p:cNvPicPr>
            <a:picLocks noChangeAspect="1"/>
          </p:cNvPicPr>
          <p:nvPr/>
        </p:nvPicPr>
        <p:blipFill>
          <a:blip r:embed="rId3"/>
          <a:stretch>
            <a:fillRect/>
          </a:stretch>
        </p:blipFill>
        <p:spPr>
          <a:xfrm>
            <a:off x="4063655" y="1421354"/>
            <a:ext cx="8125713" cy="4929692"/>
          </a:xfrm>
          <a:prstGeom prst="rect">
            <a:avLst/>
          </a:prstGeom>
        </p:spPr>
      </p:pic>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Standard Taxonomy Relationships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lIns="91440" tIns="45720" rIns="240000" bIns="45720" rtlCol="0" anchor="ctr" anchorCtr="0">
            <a:noAutofit/>
          </a:bodyPr>
          <a:lstStyle/>
          <a:p>
            <a:endParaRPr lang="en-US" sz="2489" b="1" dirty="0">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Rectangle 11">
            <a:extLst>
              <a:ext uri="{FF2B5EF4-FFF2-40B4-BE49-F238E27FC236}">
                <a16:creationId xmlns:a16="http://schemas.microsoft.com/office/drawing/2014/main" id="{1C177BDB-8201-1B40-B651-AD503AD816A0}"/>
              </a:ext>
            </a:extLst>
          </p:cNvPr>
          <p:cNvSpPr/>
          <p:nvPr/>
        </p:nvSpPr>
        <p:spPr>
          <a:xfrm>
            <a:off x="334223" y="1220814"/>
            <a:ext cx="3398633" cy="1323439"/>
          </a:xfrm>
          <a:prstGeom prst="rect">
            <a:avLst/>
          </a:prstGeom>
          <a:effectLst>
            <a:outerShdw blurRad="50800" dist="38100" dir="2700000" algn="tl" rotWithShape="0">
              <a:srgbClr val="46494A">
                <a:alpha val="40000"/>
              </a:srgbClr>
            </a:outerShdw>
          </a:effectLst>
        </p:spPr>
        <p:txBody>
          <a:bodyPr wrap="square">
            <a:spAutoFit/>
          </a:bodyPr>
          <a:lstStyle/>
          <a:p>
            <a:r>
              <a:rPr lang="en-US" sz="2000" i="1" dirty="0">
                <a:solidFill>
                  <a:schemeClr val="bg1"/>
                </a:solidFill>
                <a:latin typeface="Roboto" pitchFamily="2" charset="0"/>
                <a:cs typeface="Times New Roman" panose="02020603050405020304" pitchFamily="18" charset="0"/>
              </a:rPr>
              <a:t>Hierarchical, Equivalence, and Associative Relationships in a concept information panel</a:t>
            </a:r>
          </a:p>
        </p:txBody>
      </p:sp>
      <p:sp>
        <p:nvSpPr>
          <p:cNvPr id="6" name="Rectangle 5">
            <a:extLst>
              <a:ext uri="{FF2B5EF4-FFF2-40B4-BE49-F238E27FC236}">
                <a16:creationId xmlns:a16="http://schemas.microsoft.com/office/drawing/2014/main" id="{6873AA80-EA35-2B47-8B2F-B699B1A7485B}"/>
              </a:ext>
            </a:extLst>
          </p:cNvPr>
          <p:cNvSpPr/>
          <p:nvPr/>
        </p:nvSpPr>
        <p:spPr>
          <a:xfrm>
            <a:off x="4305670" y="6498454"/>
            <a:ext cx="3639845" cy="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171297B-C75A-9A41-A44A-254F8BA3A6A1}"/>
              </a:ext>
            </a:extLst>
          </p:cNvPr>
          <p:cNvGrpSpPr/>
          <p:nvPr/>
        </p:nvGrpSpPr>
        <p:grpSpPr>
          <a:xfrm>
            <a:off x="5718561" y="940444"/>
            <a:ext cx="2286000" cy="1864900"/>
            <a:chOff x="5718561" y="940444"/>
            <a:chExt cx="2286000" cy="1864900"/>
          </a:xfrm>
        </p:grpSpPr>
        <p:sp>
          <p:nvSpPr>
            <p:cNvPr id="7" name="Rounded Rectangle 6">
              <a:extLst>
                <a:ext uri="{FF2B5EF4-FFF2-40B4-BE49-F238E27FC236}">
                  <a16:creationId xmlns:a16="http://schemas.microsoft.com/office/drawing/2014/main" id="{26C98DDD-85F0-F045-ADD1-8B8496161DC6}"/>
                </a:ext>
              </a:extLst>
            </p:cNvPr>
            <p:cNvSpPr/>
            <p:nvPr/>
          </p:nvSpPr>
          <p:spPr>
            <a:xfrm>
              <a:off x="5718561" y="940444"/>
              <a:ext cx="228600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Hierarchical Relationships</a:t>
              </a:r>
            </a:p>
          </p:txBody>
        </p:sp>
        <p:cxnSp>
          <p:nvCxnSpPr>
            <p:cNvPr id="9" name="Straight Arrow Connector 8">
              <a:extLst>
                <a:ext uri="{FF2B5EF4-FFF2-40B4-BE49-F238E27FC236}">
                  <a16:creationId xmlns:a16="http://schemas.microsoft.com/office/drawing/2014/main" id="{1E610938-2033-F64E-891A-6F9CCA176B19}"/>
                </a:ext>
              </a:extLst>
            </p:cNvPr>
            <p:cNvCxnSpPr>
              <a:cxnSpLocks/>
              <a:stCxn id="7" idx="2"/>
            </p:cNvCxnSpPr>
            <p:nvPr/>
          </p:nvCxnSpPr>
          <p:spPr>
            <a:xfrm flipH="1">
              <a:off x="5778280" y="1214764"/>
              <a:ext cx="1083281" cy="1590580"/>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4711C55-ACB3-0B41-9333-A5F7BCEEEDAB}"/>
                </a:ext>
              </a:extLst>
            </p:cNvPr>
            <p:cNvCxnSpPr>
              <a:cxnSpLocks/>
              <a:stCxn id="7" idx="2"/>
            </p:cNvCxnSpPr>
            <p:nvPr/>
          </p:nvCxnSpPr>
          <p:spPr>
            <a:xfrm flipH="1">
              <a:off x="5778280" y="1214764"/>
              <a:ext cx="1083281" cy="975546"/>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BDD88B5-425E-B04B-A3F1-C74215836425}"/>
              </a:ext>
            </a:extLst>
          </p:cNvPr>
          <p:cNvGrpSpPr/>
          <p:nvPr/>
        </p:nvGrpSpPr>
        <p:grpSpPr>
          <a:xfrm>
            <a:off x="5575178" y="3405811"/>
            <a:ext cx="2522503" cy="929892"/>
            <a:chOff x="5575178" y="3405811"/>
            <a:chExt cx="2522503" cy="929892"/>
          </a:xfrm>
        </p:grpSpPr>
        <p:sp>
          <p:nvSpPr>
            <p:cNvPr id="29" name="Rounded Rectangle 28">
              <a:extLst>
                <a:ext uri="{FF2B5EF4-FFF2-40B4-BE49-F238E27FC236}">
                  <a16:creationId xmlns:a16="http://schemas.microsoft.com/office/drawing/2014/main" id="{44613C83-6C17-D74E-A36F-6CCDEEBA3744}"/>
                </a:ext>
              </a:extLst>
            </p:cNvPr>
            <p:cNvSpPr/>
            <p:nvPr/>
          </p:nvSpPr>
          <p:spPr>
            <a:xfrm>
              <a:off x="5811681" y="4061383"/>
              <a:ext cx="228600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Associative Relationships</a:t>
              </a:r>
            </a:p>
          </p:txBody>
        </p:sp>
        <p:cxnSp>
          <p:nvCxnSpPr>
            <p:cNvPr id="30" name="Straight Arrow Connector 29">
              <a:extLst>
                <a:ext uri="{FF2B5EF4-FFF2-40B4-BE49-F238E27FC236}">
                  <a16:creationId xmlns:a16="http://schemas.microsoft.com/office/drawing/2014/main" id="{620696A3-10CE-C848-B273-E4DD9CB03987}"/>
                </a:ext>
              </a:extLst>
            </p:cNvPr>
            <p:cNvCxnSpPr>
              <a:cxnSpLocks/>
            </p:cNvCxnSpPr>
            <p:nvPr/>
          </p:nvCxnSpPr>
          <p:spPr>
            <a:xfrm flipH="1" flipV="1">
              <a:off x="5575178" y="3405811"/>
              <a:ext cx="1379503" cy="646846"/>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4394DC8-4191-BA4B-8994-AA5A80ED6FD5}"/>
              </a:ext>
            </a:extLst>
          </p:cNvPr>
          <p:cNvGrpSpPr/>
          <p:nvPr/>
        </p:nvGrpSpPr>
        <p:grpSpPr>
          <a:xfrm>
            <a:off x="9110546" y="1367500"/>
            <a:ext cx="2507322" cy="800508"/>
            <a:chOff x="9110546" y="1367500"/>
            <a:chExt cx="2507322" cy="800508"/>
          </a:xfrm>
        </p:grpSpPr>
        <p:sp>
          <p:nvSpPr>
            <p:cNvPr id="26" name="Rounded Rectangle 25">
              <a:extLst>
                <a:ext uri="{FF2B5EF4-FFF2-40B4-BE49-F238E27FC236}">
                  <a16:creationId xmlns:a16="http://schemas.microsoft.com/office/drawing/2014/main" id="{1D8540D7-D68D-AF40-8FF4-6D48E1246FC9}"/>
                </a:ext>
              </a:extLst>
            </p:cNvPr>
            <p:cNvSpPr/>
            <p:nvPr/>
          </p:nvSpPr>
          <p:spPr>
            <a:xfrm>
              <a:off x="9331868" y="1367500"/>
              <a:ext cx="228600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Equivalence Relationships</a:t>
              </a:r>
            </a:p>
          </p:txBody>
        </p:sp>
        <p:cxnSp>
          <p:nvCxnSpPr>
            <p:cNvPr id="28" name="Straight Arrow Connector 27">
              <a:extLst>
                <a:ext uri="{FF2B5EF4-FFF2-40B4-BE49-F238E27FC236}">
                  <a16:creationId xmlns:a16="http://schemas.microsoft.com/office/drawing/2014/main" id="{8E2AED3F-A901-2F43-9662-F01FA58D2A51}"/>
                </a:ext>
              </a:extLst>
            </p:cNvPr>
            <p:cNvCxnSpPr>
              <a:cxnSpLocks/>
              <a:stCxn id="26" idx="2"/>
            </p:cNvCxnSpPr>
            <p:nvPr/>
          </p:nvCxnSpPr>
          <p:spPr>
            <a:xfrm flipH="1">
              <a:off x="9110546" y="1641820"/>
              <a:ext cx="1364322" cy="526188"/>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7" name="Table 26">
            <a:extLst>
              <a:ext uri="{FF2B5EF4-FFF2-40B4-BE49-F238E27FC236}">
                <a16:creationId xmlns:a16="http://schemas.microsoft.com/office/drawing/2014/main" id="{C82E3A9F-ADDD-6747-B135-48315217B1E5}"/>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33</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363886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Ontology Relationships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lIns="91440" tIns="45720" rIns="240000" bIns="45720" rtlCol="0" anchor="ctr" anchorCtr="0">
            <a:noAutofit/>
          </a:bodyPr>
          <a:lstStyle/>
          <a:p>
            <a:endParaRPr lang="en-US" sz="2489" b="1" dirty="0">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Rectangle 11">
            <a:extLst>
              <a:ext uri="{FF2B5EF4-FFF2-40B4-BE49-F238E27FC236}">
                <a16:creationId xmlns:a16="http://schemas.microsoft.com/office/drawing/2014/main" id="{1C177BDB-8201-1B40-B651-AD503AD816A0}"/>
              </a:ext>
            </a:extLst>
          </p:cNvPr>
          <p:cNvSpPr/>
          <p:nvPr/>
        </p:nvSpPr>
        <p:spPr>
          <a:xfrm>
            <a:off x="334223" y="1220814"/>
            <a:ext cx="3398633" cy="2893100"/>
          </a:xfrm>
          <a:prstGeom prst="rect">
            <a:avLst/>
          </a:prstGeom>
          <a:effectLst>
            <a:outerShdw blurRad="50800" dist="38100" dir="2700000" algn="tl" rotWithShape="0">
              <a:srgbClr val="46494A">
                <a:alpha val="40000"/>
              </a:srgbClr>
            </a:outerShdw>
          </a:effectLst>
        </p:spPr>
        <p:txBody>
          <a:bodyPr wrap="square">
            <a:spAutoFit/>
          </a:bodyPr>
          <a:lstStyle/>
          <a:p>
            <a:r>
              <a:rPr lang="en-US" sz="2000" i="1" dirty="0">
                <a:solidFill>
                  <a:schemeClr val="bg1"/>
                </a:solidFill>
                <a:latin typeface="Roboto"/>
              </a:rPr>
              <a:t>In addition to standard taxonomy relationships, ontologies will require existing, standard RDF(S), OWL, and SKOS relationships</a:t>
            </a:r>
          </a:p>
          <a:p>
            <a:endParaRPr lang="en-US" sz="2000" i="1" dirty="0">
              <a:solidFill>
                <a:schemeClr val="bg1"/>
              </a:solidFill>
              <a:latin typeface="Roboto" panose="02000000000000000000" pitchFamily="2" charset="0"/>
              <a:ea typeface="Roboto" panose="02000000000000000000" pitchFamily="2" charset="0"/>
            </a:endParaRPr>
          </a:p>
          <a:p>
            <a:r>
              <a:rPr lang="en-US" sz="1400" i="1" dirty="0">
                <a:solidFill>
                  <a:schemeClr val="bg1"/>
                </a:solidFill>
                <a:latin typeface="Roboto"/>
                <a:ea typeface="Roboto" panose="02000000000000000000" pitchFamily="2" charset="0"/>
              </a:rPr>
              <a:t>https://www.w3.org/TR/</a:t>
            </a:r>
            <a:r>
              <a:rPr lang="en-US" sz="1400" i="1" dirty="0" err="1">
                <a:solidFill>
                  <a:schemeClr val="bg1"/>
                </a:solidFill>
                <a:latin typeface="Roboto"/>
                <a:ea typeface="Roboto" panose="02000000000000000000" pitchFamily="2" charset="0"/>
              </a:rPr>
              <a:t>skos</a:t>
            </a:r>
            <a:r>
              <a:rPr lang="en-US" sz="1400" i="1" dirty="0">
                <a:solidFill>
                  <a:schemeClr val="bg1"/>
                </a:solidFill>
                <a:latin typeface="Roboto"/>
                <a:ea typeface="Roboto" panose="02000000000000000000" pitchFamily="2" charset="0"/>
              </a:rPr>
              <a:t>-reference/</a:t>
            </a:r>
          </a:p>
          <a:p>
            <a:endParaRPr lang="en-US" sz="1400" i="1" dirty="0">
              <a:solidFill>
                <a:schemeClr val="bg1"/>
              </a:solidFill>
              <a:latin typeface="Roboto"/>
              <a:ea typeface="Roboto" panose="02000000000000000000" pitchFamily="2" charset="0"/>
            </a:endParaRPr>
          </a:p>
          <a:p>
            <a:r>
              <a:rPr lang="en-US" sz="1400" i="1" dirty="0">
                <a:solidFill>
                  <a:schemeClr val="bg1"/>
                </a:solidFill>
                <a:latin typeface="Roboto" panose="02000000000000000000" pitchFamily="2" charset="0"/>
                <a:ea typeface="Roboto" panose="02000000000000000000" pitchFamily="2" charset="0"/>
              </a:rPr>
              <a:t>https://www.w3.org/OWL</a:t>
            </a:r>
          </a:p>
        </p:txBody>
      </p:sp>
      <p:sp>
        <p:nvSpPr>
          <p:cNvPr id="6" name="Rectangle 5">
            <a:extLst>
              <a:ext uri="{FF2B5EF4-FFF2-40B4-BE49-F238E27FC236}">
                <a16:creationId xmlns:a16="http://schemas.microsoft.com/office/drawing/2014/main" id="{6873AA80-EA35-2B47-8B2F-B699B1A7485B}"/>
              </a:ext>
            </a:extLst>
          </p:cNvPr>
          <p:cNvSpPr/>
          <p:nvPr/>
        </p:nvSpPr>
        <p:spPr>
          <a:xfrm>
            <a:off x="4305670" y="6498454"/>
            <a:ext cx="3639845" cy="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3E8F5FE-A631-B94F-8388-80C7CD1910A2}"/>
              </a:ext>
            </a:extLst>
          </p:cNvPr>
          <p:cNvSpPr/>
          <p:nvPr/>
        </p:nvSpPr>
        <p:spPr>
          <a:xfrm>
            <a:off x="6518245" y="6447502"/>
            <a:ext cx="2189527" cy="394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E0ED0D84-EBB9-294A-B130-9842D5170A73}"/>
              </a:ext>
            </a:extLst>
          </p:cNvPr>
          <p:cNvPicPr>
            <a:picLocks noChangeAspect="1"/>
          </p:cNvPicPr>
          <p:nvPr/>
        </p:nvPicPr>
        <p:blipFill>
          <a:blip r:embed="rId4"/>
          <a:stretch>
            <a:fillRect/>
          </a:stretch>
        </p:blipFill>
        <p:spPr>
          <a:xfrm>
            <a:off x="7430943" y="938659"/>
            <a:ext cx="1399032" cy="5891479"/>
          </a:xfrm>
          <a:prstGeom prst="rect">
            <a:avLst/>
          </a:prstGeom>
          <a:ln w="38100">
            <a:solidFill>
              <a:srgbClr val="59595B"/>
            </a:solidFill>
          </a:ln>
        </p:spPr>
      </p:pic>
      <p:pic>
        <p:nvPicPr>
          <p:cNvPr id="13" name="Picture 12">
            <a:extLst>
              <a:ext uri="{FF2B5EF4-FFF2-40B4-BE49-F238E27FC236}">
                <a16:creationId xmlns:a16="http://schemas.microsoft.com/office/drawing/2014/main" id="{37906D28-022C-1947-9746-E9840C32A0E3}"/>
              </a:ext>
            </a:extLst>
          </p:cNvPr>
          <p:cNvPicPr>
            <a:picLocks noChangeAspect="1"/>
          </p:cNvPicPr>
          <p:nvPr/>
        </p:nvPicPr>
        <p:blipFill>
          <a:blip r:embed="rId5"/>
          <a:stretch>
            <a:fillRect/>
          </a:stretch>
        </p:blipFill>
        <p:spPr>
          <a:xfrm>
            <a:off x="4109151" y="1643254"/>
            <a:ext cx="1790700" cy="4559300"/>
          </a:xfrm>
          <a:prstGeom prst="rect">
            <a:avLst/>
          </a:prstGeom>
          <a:ln w="38100">
            <a:solidFill>
              <a:srgbClr val="59595B"/>
            </a:solidFill>
          </a:ln>
        </p:spPr>
      </p:pic>
      <p:graphicFrame>
        <p:nvGraphicFramePr>
          <p:cNvPr id="18" name="Table 17">
            <a:extLst>
              <a:ext uri="{FF2B5EF4-FFF2-40B4-BE49-F238E27FC236}">
                <a16:creationId xmlns:a16="http://schemas.microsoft.com/office/drawing/2014/main" id="{905BF9AD-E846-1545-A884-C6EF97D2AE00}"/>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34</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grpSp>
        <p:nvGrpSpPr>
          <p:cNvPr id="14" name="Group 13">
            <a:extLst>
              <a:ext uri="{FF2B5EF4-FFF2-40B4-BE49-F238E27FC236}">
                <a16:creationId xmlns:a16="http://schemas.microsoft.com/office/drawing/2014/main" id="{47661ECE-4726-1C4E-84C5-7CF28DFF6538}"/>
              </a:ext>
            </a:extLst>
          </p:cNvPr>
          <p:cNvGrpSpPr/>
          <p:nvPr/>
        </p:nvGrpSpPr>
        <p:grpSpPr>
          <a:xfrm>
            <a:off x="9628229" y="1052534"/>
            <a:ext cx="2527300" cy="5651492"/>
            <a:chOff x="9635108" y="1173180"/>
            <a:chExt cx="2527300" cy="5651492"/>
          </a:xfrm>
        </p:grpSpPr>
        <p:pic>
          <p:nvPicPr>
            <p:cNvPr id="4" name="Picture 3">
              <a:extLst>
                <a:ext uri="{FF2B5EF4-FFF2-40B4-BE49-F238E27FC236}">
                  <a16:creationId xmlns:a16="http://schemas.microsoft.com/office/drawing/2014/main" id="{D25A0884-ED9C-1A42-BB3C-1606AE8A9528}"/>
                </a:ext>
              </a:extLst>
            </p:cNvPr>
            <p:cNvPicPr>
              <a:picLocks noChangeAspect="1"/>
            </p:cNvPicPr>
            <p:nvPr/>
          </p:nvPicPr>
          <p:blipFill>
            <a:blip r:embed="rId6"/>
            <a:stretch>
              <a:fillRect/>
            </a:stretch>
          </p:blipFill>
          <p:spPr>
            <a:xfrm>
              <a:off x="9635108" y="1173180"/>
              <a:ext cx="2527300" cy="2705100"/>
            </a:xfrm>
            <a:prstGeom prst="rect">
              <a:avLst/>
            </a:prstGeom>
            <a:ln w="38100">
              <a:solidFill>
                <a:srgbClr val="59595B"/>
              </a:solidFill>
            </a:ln>
          </p:spPr>
        </p:pic>
        <p:pic>
          <p:nvPicPr>
            <p:cNvPr id="10" name="Picture 9">
              <a:extLst>
                <a:ext uri="{FF2B5EF4-FFF2-40B4-BE49-F238E27FC236}">
                  <a16:creationId xmlns:a16="http://schemas.microsoft.com/office/drawing/2014/main" id="{A2827009-AD0D-2D42-BD9C-ADA3C334DF0E}"/>
                </a:ext>
              </a:extLst>
            </p:cNvPr>
            <p:cNvPicPr>
              <a:picLocks noChangeAspect="1"/>
            </p:cNvPicPr>
            <p:nvPr/>
          </p:nvPicPr>
          <p:blipFill>
            <a:blip r:embed="rId7"/>
            <a:stretch>
              <a:fillRect/>
            </a:stretch>
          </p:blipFill>
          <p:spPr>
            <a:xfrm>
              <a:off x="9636886" y="3918957"/>
              <a:ext cx="2523744" cy="2905715"/>
            </a:xfrm>
            <a:prstGeom prst="rect">
              <a:avLst/>
            </a:prstGeom>
            <a:ln w="38100">
              <a:solidFill>
                <a:srgbClr val="59595B"/>
              </a:solidFill>
            </a:ln>
          </p:spPr>
        </p:pic>
      </p:grpSp>
    </p:spTree>
    <p:extLst>
      <p:ext uri="{BB962C8B-B14F-4D97-AF65-F5344CB8AC3E}">
        <p14:creationId xmlns:p14="http://schemas.microsoft.com/office/powerpoint/2010/main" val="3794377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62571"/>
            <a:ext cx="7890913" cy="830997"/>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Ontology Relationships</a:t>
            </a:r>
          </a:p>
          <a:p>
            <a:pPr algn="r"/>
            <a:endParaRPr lang="en-US" sz="2400" dirty="0">
              <a:solidFill>
                <a:schemeClr val="bg1"/>
              </a:solidFill>
              <a:latin typeface="Roboto"/>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6" name="Rectangle 15">
            <a:extLst>
              <a:ext uri="{FF2B5EF4-FFF2-40B4-BE49-F238E27FC236}">
                <a16:creationId xmlns:a16="http://schemas.microsoft.com/office/drawing/2014/main" id="{E6608FAA-9F19-694B-A981-DE6F4DBE5EEF}"/>
              </a:ext>
            </a:extLst>
          </p:cNvPr>
          <p:cNvSpPr/>
          <p:nvPr/>
        </p:nvSpPr>
        <p:spPr>
          <a:xfrm>
            <a:off x="334223" y="1220814"/>
            <a:ext cx="3398633" cy="707886"/>
          </a:xfrm>
          <a:prstGeom prst="rect">
            <a:avLst/>
          </a:prstGeom>
          <a:effectLst>
            <a:outerShdw blurRad="50800" dist="38100" dir="2700000" algn="tl" rotWithShape="0">
              <a:srgbClr val="46494A">
                <a:alpha val="40000"/>
              </a:srgbClr>
            </a:outerShdw>
          </a:effectLst>
        </p:spPr>
        <p:txBody>
          <a:bodyPr wrap="square">
            <a:spAutoFit/>
          </a:bodyPr>
          <a:lstStyle/>
          <a:p>
            <a:r>
              <a:rPr lang="en-US" sz="2000" i="1" dirty="0">
                <a:solidFill>
                  <a:schemeClr val="bg1"/>
                </a:solidFill>
                <a:latin typeface="Roboto" pitchFamily="2" charset="0"/>
                <a:cs typeface="Times New Roman" panose="02020603050405020304" pitchFamily="18" charset="0"/>
              </a:rPr>
              <a:t>Hierarchical Relationships in a hierarchy</a:t>
            </a:r>
          </a:p>
        </p:txBody>
      </p:sp>
      <p:sp>
        <p:nvSpPr>
          <p:cNvPr id="18" name="Rectangle 17">
            <a:extLst>
              <a:ext uri="{FF2B5EF4-FFF2-40B4-BE49-F238E27FC236}">
                <a16:creationId xmlns:a16="http://schemas.microsoft.com/office/drawing/2014/main" id="{5A8DE22F-FA29-114C-93D2-DCCD984C45F4}"/>
              </a:ext>
            </a:extLst>
          </p:cNvPr>
          <p:cNvSpPr/>
          <p:nvPr/>
        </p:nvSpPr>
        <p:spPr>
          <a:xfrm>
            <a:off x="4305670" y="6498454"/>
            <a:ext cx="3639845" cy="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09CAE2-35BB-254F-A41F-F412DC82B366}"/>
              </a:ext>
            </a:extLst>
          </p:cNvPr>
          <p:cNvPicPr>
            <a:picLocks noChangeAspect="1"/>
          </p:cNvPicPr>
          <p:nvPr/>
        </p:nvPicPr>
        <p:blipFill>
          <a:blip r:embed="rId4"/>
          <a:stretch>
            <a:fillRect/>
          </a:stretch>
        </p:blipFill>
        <p:spPr>
          <a:xfrm>
            <a:off x="4067078" y="1009032"/>
            <a:ext cx="3200400" cy="5733578"/>
          </a:xfrm>
          <a:prstGeom prst="rect">
            <a:avLst/>
          </a:prstGeom>
        </p:spPr>
      </p:pic>
      <p:sp>
        <p:nvSpPr>
          <p:cNvPr id="25" name="Callout: Line with Border and Accent Bar 2">
            <a:extLst>
              <a:ext uri="{FF2B5EF4-FFF2-40B4-BE49-F238E27FC236}">
                <a16:creationId xmlns:a16="http://schemas.microsoft.com/office/drawing/2014/main" id="{320A0095-1B6E-474D-8C82-DA6FCA7D08B4}"/>
              </a:ext>
            </a:extLst>
          </p:cNvPr>
          <p:cNvSpPr/>
          <p:nvPr/>
        </p:nvSpPr>
        <p:spPr>
          <a:xfrm>
            <a:off x="7980859" y="2385583"/>
            <a:ext cx="3191731" cy="1210235"/>
          </a:xfrm>
          <a:prstGeom prst="accentBorderCallout1">
            <a:avLst/>
          </a:prstGeom>
          <a:solidFill>
            <a:srgbClr val="0C72A8"/>
          </a:solidFill>
          <a:ln>
            <a:solidFill>
              <a:srgbClr val="054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SKOS, </a:t>
            </a:r>
          </a:p>
          <a:p>
            <a:pPr algn="ctr"/>
            <a:r>
              <a:rPr lang="en-US" sz="2000" dirty="0"/>
              <a:t>Broader/Narrower relationships</a:t>
            </a:r>
          </a:p>
        </p:txBody>
      </p:sp>
      <p:sp>
        <p:nvSpPr>
          <p:cNvPr id="27" name="Rounded Rectangle 26">
            <a:extLst>
              <a:ext uri="{FF2B5EF4-FFF2-40B4-BE49-F238E27FC236}">
                <a16:creationId xmlns:a16="http://schemas.microsoft.com/office/drawing/2014/main" id="{90340E4E-695B-5B40-9547-7E91C8249DAE}"/>
              </a:ext>
            </a:extLst>
          </p:cNvPr>
          <p:cNvSpPr/>
          <p:nvPr/>
        </p:nvSpPr>
        <p:spPr>
          <a:xfrm>
            <a:off x="6400941" y="4496327"/>
            <a:ext cx="228600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Hierarchical Relationships</a:t>
            </a:r>
          </a:p>
        </p:txBody>
      </p:sp>
      <p:cxnSp>
        <p:nvCxnSpPr>
          <p:cNvPr id="28" name="Straight Arrow Connector 27">
            <a:extLst>
              <a:ext uri="{FF2B5EF4-FFF2-40B4-BE49-F238E27FC236}">
                <a16:creationId xmlns:a16="http://schemas.microsoft.com/office/drawing/2014/main" id="{D7B6347E-0619-1947-9066-2DFD9AC70E10}"/>
              </a:ext>
            </a:extLst>
          </p:cNvPr>
          <p:cNvCxnSpPr>
            <a:cxnSpLocks/>
            <a:stCxn id="27" idx="1"/>
          </p:cNvCxnSpPr>
          <p:nvPr/>
        </p:nvCxnSpPr>
        <p:spPr>
          <a:xfrm flipH="1" flipV="1">
            <a:off x="5972961" y="3448784"/>
            <a:ext cx="427980" cy="1184703"/>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623CB88-05FE-D048-8CE6-4C0E23DD1B91}"/>
              </a:ext>
            </a:extLst>
          </p:cNvPr>
          <p:cNvCxnSpPr>
            <a:cxnSpLocks/>
            <a:stCxn id="27" idx="1"/>
          </p:cNvCxnSpPr>
          <p:nvPr/>
        </p:nvCxnSpPr>
        <p:spPr>
          <a:xfrm flipH="1">
            <a:off x="5667278" y="4633487"/>
            <a:ext cx="733663" cy="451819"/>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sp>
        <p:nvSpPr>
          <p:cNvPr id="30" name="Callout: Line with Border and Accent Bar 2">
            <a:extLst>
              <a:ext uri="{FF2B5EF4-FFF2-40B4-BE49-F238E27FC236}">
                <a16:creationId xmlns:a16="http://schemas.microsoft.com/office/drawing/2014/main" id="{25F121EF-A424-CE4D-ADA4-5D24D9018999}"/>
              </a:ext>
            </a:extLst>
          </p:cNvPr>
          <p:cNvSpPr/>
          <p:nvPr/>
        </p:nvSpPr>
        <p:spPr>
          <a:xfrm>
            <a:off x="7980859" y="5146959"/>
            <a:ext cx="3191731" cy="1210235"/>
          </a:xfrm>
          <a:prstGeom prst="accentBorderCallout1">
            <a:avLst/>
          </a:prstGeom>
          <a:solidFill>
            <a:srgbClr val="0C72A8"/>
          </a:solidFill>
          <a:ln>
            <a:solidFill>
              <a:srgbClr val="054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OWL, all of these are the same (</a:t>
            </a:r>
            <a:r>
              <a:rPr lang="en-US" sz="2000" dirty="0" err="1"/>
              <a:t>subClass</a:t>
            </a:r>
            <a:r>
              <a:rPr lang="en-US" sz="2000" dirty="0"/>
              <a:t>) relationship</a:t>
            </a:r>
          </a:p>
        </p:txBody>
      </p:sp>
      <p:graphicFrame>
        <p:nvGraphicFramePr>
          <p:cNvPr id="26" name="Table 25">
            <a:extLst>
              <a:ext uri="{FF2B5EF4-FFF2-40B4-BE49-F238E27FC236}">
                <a16:creationId xmlns:a16="http://schemas.microsoft.com/office/drawing/2014/main" id="{2C7EF25E-5A39-B34F-8747-A1271A86571F}"/>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35</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561523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Ontology Relationships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lIns="91440" tIns="45720" rIns="240000" bIns="45720" rtlCol="0" anchor="ctr" anchorCtr="0">
            <a:noAutofit/>
          </a:bodyPr>
          <a:lstStyle/>
          <a:p>
            <a:endParaRPr lang="en-US" sz="2489" b="1" dirty="0">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Rectangle 11">
            <a:extLst>
              <a:ext uri="{FF2B5EF4-FFF2-40B4-BE49-F238E27FC236}">
                <a16:creationId xmlns:a16="http://schemas.microsoft.com/office/drawing/2014/main" id="{1C177BDB-8201-1B40-B651-AD503AD816A0}"/>
              </a:ext>
            </a:extLst>
          </p:cNvPr>
          <p:cNvSpPr/>
          <p:nvPr/>
        </p:nvSpPr>
        <p:spPr>
          <a:xfrm>
            <a:off x="334223" y="1220814"/>
            <a:ext cx="3398633" cy="1631216"/>
          </a:xfrm>
          <a:prstGeom prst="rect">
            <a:avLst/>
          </a:prstGeom>
          <a:effectLst>
            <a:outerShdw blurRad="50800" dist="38100" dir="2700000" algn="tl" rotWithShape="0">
              <a:srgbClr val="46494A">
                <a:alpha val="40000"/>
              </a:srgbClr>
            </a:outerShdw>
          </a:effectLst>
        </p:spPr>
        <p:txBody>
          <a:bodyPr wrap="square">
            <a:spAutoFit/>
          </a:bodyPr>
          <a:lstStyle/>
          <a:p>
            <a:r>
              <a:rPr lang="en-US" sz="2000" i="1" dirty="0">
                <a:solidFill>
                  <a:schemeClr val="bg1"/>
                </a:solidFill>
                <a:latin typeface="Roboto"/>
              </a:rPr>
              <a:t>In addition to standard taxonomy properties and relationships, ontologies will require custom properties and relationships</a:t>
            </a:r>
            <a:endParaRPr lang="en-US" sz="2000" dirty="0">
              <a:latin typeface="Roboto"/>
            </a:endParaRPr>
          </a:p>
        </p:txBody>
      </p:sp>
      <p:sp>
        <p:nvSpPr>
          <p:cNvPr id="6" name="Rectangle 5">
            <a:extLst>
              <a:ext uri="{FF2B5EF4-FFF2-40B4-BE49-F238E27FC236}">
                <a16:creationId xmlns:a16="http://schemas.microsoft.com/office/drawing/2014/main" id="{6873AA80-EA35-2B47-8B2F-B699B1A7485B}"/>
              </a:ext>
            </a:extLst>
          </p:cNvPr>
          <p:cNvSpPr/>
          <p:nvPr/>
        </p:nvSpPr>
        <p:spPr>
          <a:xfrm>
            <a:off x="4305670" y="6498454"/>
            <a:ext cx="3639845" cy="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5" descr="A picture containing diagram&#10;&#10;Description automatically generated">
            <a:extLst>
              <a:ext uri="{FF2B5EF4-FFF2-40B4-BE49-F238E27FC236}">
                <a16:creationId xmlns:a16="http://schemas.microsoft.com/office/drawing/2014/main" id="{423EB6B9-5928-E545-9547-0DEAC6AF06AB}"/>
              </a:ext>
            </a:extLst>
          </p:cNvPr>
          <p:cNvPicPr>
            <a:picLocks noChangeAspect="1"/>
          </p:cNvPicPr>
          <p:nvPr/>
        </p:nvPicPr>
        <p:blipFill>
          <a:blip r:embed="rId4"/>
          <a:stretch>
            <a:fillRect/>
          </a:stretch>
        </p:blipFill>
        <p:spPr>
          <a:xfrm>
            <a:off x="4067078" y="1862296"/>
            <a:ext cx="2743557" cy="3669957"/>
          </a:xfrm>
          <a:prstGeom prst="rect">
            <a:avLst/>
          </a:prstGeom>
        </p:spPr>
      </p:pic>
      <p:sp>
        <p:nvSpPr>
          <p:cNvPr id="14" name="Callout: Line with Border and Accent Bar 2">
            <a:extLst>
              <a:ext uri="{FF2B5EF4-FFF2-40B4-BE49-F238E27FC236}">
                <a16:creationId xmlns:a16="http://schemas.microsoft.com/office/drawing/2014/main" id="{D92A09C2-D3EE-2E46-8C5E-38118B735756}"/>
              </a:ext>
            </a:extLst>
          </p:cNvPr>
          <p:cNvSpPr/>
          <p:nvPr/>
        </p:nvSpPr>
        <p:spPr>
          <a:xfrm>
            <a:off x="7980859" y="2385583"/>
            <a:ext cx="3191731" cy="1210235"/>
          </a:xfrm>
          <a:prstGeom prst="accentBorderCallout1">
            <a:avLst/>
          </a:prstGeom>
          <a:solidFill>
            <a:srgbClr val="0C72A8"/>
          </a:solidFill>
          <a:ln>
            <a:solidFill>
              <a:srgbClr val="054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0" dirty="0">
                <a:cs typeface="Arial"/>
              </a:rPr>
              <a:t>Properties and Relationships are specific to the </a:t>
            </a:r>
            <a:r>
              <a:rPr lang="en-US" sz="1850" i="1" dirty="0">
                <a:cs typeface="Arial"/>
              </a:rPr>
              <a:t>Vehicles </a:t>
            </a:r>
            <a:r>
              <a:rPr lang="en-US" sz="1850" dirty="0">
                <a:cs typeface="Arial"/>
              </a:rPr>
              <a:t>domain, and are more specific than </a:t>
            </a:r>
            <a:r>
              <a:rPr lang="en-US" sz="1850" i="1" dirty="0">
                <a:cs typeface="Arial"/>
              </a:rPr>
              <a:t>related to</a:t>
            </a:r>
            <a:endParaRPr lang="en-US" dirty="0"/>
          </a:p>
        </p:txBody>
      </p:sp>
      <p:graphicFrame>
        <p:nvGraphicFramePr>
          <p:cNvPr id="15" name="Table 14">
            <a:extLst>
              <a:ext uri="{FF2B5EF4-FFF2-40B4-BE49-F238E27FC236}">
                <a16:creationId xmlns:a16="http://schemas.microsoft.com/office/drawing/2014/main" id="{28CCC9BA-6942-2C4F-973F-7463566D0A53}"/>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36</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661868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73AA80-EA35-2B47-8B2F-B699B1A7485B}"/>
              </a:ext>
            </a:extLst>
          </p:cNvPr>
          <p:cNvSpPr/>
          <p:nvPr/>
        </p:nvSpPr>
        <p:spPr>
          <a:xfrm>
            <a:off x="4305670" y="6498454"/>
            <a:ext cx="3639845" cy="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FE2153A-A203-044E-B8A4-E821CCF2F131}"/>
              </a:ext>
            </a:extLst>
          </p:cNvPr>
          <p:cNvPicPr>
            <a:picLocks noChangeAspect="1"/>
          </p:cNvPicPr>
          <p:nvPr/>
        </p:nvPicPr>
        <p:blipFill>
          <a:blip r:embed="rId3"/>
          <a:stretch>
            <a:fillRect/>
          </a:stretch>
        </p:blipFill>
        <p:spPr>
          <a:xfrm>
            <a:off x="4067078" y="1135080"/>
            <a:ext cx="2818077" cy="5486400"/>
          </a:xfrm>
          <a:prstGeom prst="rect">
            <a:avLst/>
          </a:prstGeom>
        </p:spPr>
      </p:pic>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Ontology Relationships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lIns="91440" tIns="45720" rIns="240000" bIns="45720" rtlCol="0" anchor="ctr" anchorCtr="0">
            <a:noAutofit/>
          </a:bodyPr>
          <a:lstStyle/>
          <a:p>
            <a:endParaRPr lang="en-US" sz="2489" b="1" dirty="0">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Rectangle 11">
            <a:extLst>
              <a:ext uri="{FF2B5EF4-FFF2-40B4-BE49-F238E27FC236}">
                <a16:creationId xmlns:a16="http://schemas.microsoft.com/office/drawing/2014/main" id="{1C177BDB-8201-1B40-B651-AD503AD816A0}"/>
              </a:ext>
            </a:extLst>
          </p:cNvPr>
          <p:cNvSpPr/>
          <p:nvPr/>
        </p:nvSpPr>
        <p:spPr>
          <a:xfrm>
            <a:off x="334223" y="1220814"/>
            <a:ext cx="3398633" cy="1015663"/>
          </a:xfrm>
          <a:prstGeom prst="rect">
            <a:avLst/>
          </a:prstGeom>
          <a:effectLst>
            <a:outerShdw blurRad="50800" dist="38100" dir="2700000" algn="tl" rotWithShape="0">
              <a:srgbClr val="46494A">
                <a:alpha val="40000"/>
              </a:srgbClr>
            </a:outerShdw>
          </a:effectLst>
        </p:spPr>
        <p:txBody>
          <a:bodyPr wrap="square">
            <a:spAutoFit/>
          </a:bodyPr>
          <a:lstStyle/>
          <a:p>
            <a:r>
              <a:rPr lang="en-US" sz="2000" i="1" dirty="0">
                <a:solidFill>
                  <a:schemeClr val="bg1"/>
                </a:solidFill>
                <a:latin typeface="Roboto"/>
              </a:rPr>
              <a:t>Inter and intra-Scheme SKOS, OWL, and custom relationships</a:t>
            </a:r>
            <a:endParaRPr lang="en-US" sz="2000" dirty="0">
              <a:latin typeface="Roboto"/>
            </a:endParaRPr>
          </a:p>
        </p:txBody>
      </p:sp>
      <p:sp>
        <p:nvSpPr>
          <p:cNvPr id="14" name="Callout: Line with Border and Accent Bar 2">
            <a:extLst>
              <a:ext uri="{FF2B5EF4-FFF2-40B4-BE49-F238E27FC236}">
                <a16:creationId xmlns:a16="http://schemas.microsoft.com/office/drawing/2014/main" id="{D92A09C2-D3EE-2E46-8C5E-38118B735756}"/>
              </a:ext>
            </a:extLst>
          </p:cNvPr>
          <p:cNvSpPr/>
          <p:nvPr/>
        </p:nvSpPr>
        <p:spPr>
          <a:xfrm>
            <a:off x="7980859" y="2385583"/>
            <a:ext cx="3191731" cy="1210235"/>
          </a:xfrm>
          <a:prstGeom prst="accentBorderCallout1">
            <a:avLst/>
          </a:prstGeom>
          <a:solidFill>
            <a:srgbClr val="0C72A8"/>
          </a:solidFill>
          <a:ln>
            <a:solidFill>
              <a:srgbClr val="054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50" dirty="0">
                <a:cs typeface="Arial"/>
              </a:rPr>
              <a:t>Relationships within and between Schemes</a:t>
            </a:r>
            <a:endParaRPr lang="en-US" dirty="0"/>
          </a:p>
        </p:txBody>
      </p:sp>
      <p:grpSp>
        <p:nvGrpSpPr>
          <p:cNvPr id="8" name="Group 7">
            <a:extLst>
              <a:ext uri="{FF2B5EF4-FFF2-40B4-BE49-F238E27FC236}">
                <a16:creationId xmlns:a16="http://schemas.microsoft.com/office/drawing/2014/main" id="{AD6C6D71-81C0-1242-896A-ED39949F552F}"/>
              </a:ext>
            </a:extLst>
          </p:cNvPr>
          <p:cNvGrpSpPr/>
          <p:nvPr/>
        </p:nvGrpSpPr>
        <p:grpSpPr>
          <a:xfrm>
            <a:off x="4067078" y="896095"/>
            <a:ext cx="8126510" cy="5961905"/>
            <a:chOff x="4067078" y="896095"/>
            <a:chExt cx="8126510" cy="5961905"/>
          </a:xfrm>
        </p:grpSpPr>
        <p:sp>
          <p:nvSpPr>
            <p:cNvPr id="7" name="Rectangle 6">
              <a:extLst>
                <a:ext uri="{FF2B5EF4-FFF2-40B4-BE49-F238E27FC236}">
                  <a16:creationId xmlns:a16="http://schemas.microsoft.com/office/drawing/2014/main" id="{CBDD3952-C80E-C745-999B-C8E64F8C0D08}"/>
                </a:ext>
              </a:extLst>
            </p:cNvPr>
            <p:cNvSpPr/>
            <p:nvPr/>
          </p:nvSpPr>
          <p:spPr>
            <a:xfrm>
              <a:off x="4067078" y="896095"/>
              <a:ext cx="8126510" cy="5961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CD9819-A147-8F41-8D91-B22C581DC4E7}"/>
                </a:ext>
              </a:extLst>
            </p:cNvPr>
            <p:cNvPicPr>
              <a:picLocks noChangeAspect="1"/>
            </p:cNvPicPr>
            <p:nvPr/>
          </p:nvPicPr>
          <p:blipFill>
            <a:blip r:embed="rId5"/>
            <a:stretch>
              <a:fillRect/>
            </a:stretch>
          </p:blipFill>
          <p:spPr>
            <a:xfrm>
              <a:off x="4652305" y="896095"/>
              <a:ext cx="6586419" cy="5943600"/>
            </a:xfrm>
            <a:prstGeom prst="rect">
              <a:avLst/>
            </a:prstGeom>
          </p:spPr>
        </p:pic>
      </p:grpSp>
      <p:sp>
        <p:nvSpPr>
          <p:cNvPr id="18" name="Rectangle 17">
            <a:extLst>
              <a:ext uri="{FF2B5EF4-FFF2-40B4-BE49-F238E27FC236}">
                <a16:creationId xmlns:a16="http://schemas.microsoft.com/office/drawing/2014/main" id="{CBA8796B-7FEC-E84B-A198-DD3AFFB14303}"/>
              </a:ext>
            </a:extLst>
          </p:cNvPr>
          <p:cNvSpPr/>
          <p:nvPr/>
        </p:nvSpPr>
        <p:spPr>
          <a:xfrm>
            <a:off x="4184605" y="5658406"/>
            <a:ext cx="1813524" cy="359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2D189B6-3BC3-1049-810D-C0A6DA4625FB}"/>
              </a:ext>
            </a:extLst>
          </p:cNvPr>
          <p:cNvGrpSpPr/>
          <p:nvPr/>
        </p:nvGrpSpPr>
        <p:grpSpPr>
          <a:xfrm>
            <a:off x="6327130" y="916865"/>
            <a:ext cx="2286000" cy="1766678"/>
            <a:chOff x="5718561" y="940444"/>
            <a:chExt cx="2286000" cy="1766678"/>
          </a:xfrm>
        </p:grpSpPr>
        <p:sp>
          <p:nvSpPr>
            <p:cNvPr id="26" name="Rounded Rectangle 25">
              <a:extLst>
                <a:ext uri="{FF2B5EF4-FFF2-40B4-BE49-F238E27FC236}">
                  <a16:creationId xmlns:a16="http://schemas.microsoft.com/office/drawing/2014/main" id="{5B469BF8-A5F7-BB47-A221-C1D5BC85D852}"/>
                </a:ext>
              </a:extLst>
            </p:cNvPr>
            <p:cNvSpPr/>
            <p:nvPr/>
          </p:nvSpPr>
          <p:spPr>
            <a:xfrm>
              <a:off x="5718561" y="940444"/>
              <a:ext cx="228600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Hierarchical Relationships</a:t>
              </a:r>
            </a:p>
          </p:txBody>
        </p:sp>
        <p:cxnSp>
          <p:nvCxnSpPr>
            <p:cNvPr id="27" name="Straight Arrow Connector 26">
              <a:extLst>
                <a:ext uri="{FF2B5EF4-FFF2-40B4-BE49-F238E27FC236}">
                  <a16:creationId xmlns:a16="http://schemas.microsoft.com/office/drawing/2014/main" id="{EFA5A5FF-9DAE-A84A-B40A-127260BB658F}"/>
                </a:ext>
              </a:extLst>
            </p:cNvPr>
            <p:cNvCxnSpPr>
              <a:cxnSpLocks/>
              <a:stCxn id="26" idx="2"/>
            </p:cNvCxnSpPr>
            <p:nvPr/>
          </p:nvCxnSpPr>
          <p:spPr>
            <a:xfrm flipH="1">
              <a:off x="6116874" y="1214764"/>
              <a:ext cx="744687" cy="1492358"/>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BE0D8156-FFBC-D041-8DF9-C66946C2145C}"/>
              </a:ext>
            </a:extLst>
          </p:cNvPr>
          <p:cNvGrpSpPr/>
          <p:nvPr/>
        </p:nvGrpSpPr>
        <p:grpSpPr>
          <a:xfrm>
            <a:off x="8347021" y="4373137"/>
            <a:ext cx="2465787" cy="1622324"/>
            <a:chOff x="8372188" y="4339581"/>
            <a:chExt cx="2465787" cy="1622324"/>
          </a:xfrm>
        </p:grpSpPr>
        <p:grpSp>
          <p:nvGrpSpPr>
            <p:cNvPr id="29" name="Group 28">
              <a:extLst>
                <a:ext uri="{FF2B5EF4-FFF2-40B4-BE49-F238E27FC236}">
                  <a16:creationId xmlns:a16="http://schemas.microsoft.com/office/drawing/2014/main" id="{B98C3DF4-70FC-2B43-B2E7-81E4ECA8E277}"/>
                </a:ext>
              </a:extLst>
            </p:cNvPr>
            <p:cNvGrpSpPr/>
            <p:nvPr/>
          </p:nvGrpSpPr>
          <p:grpSpPr>
            <a:xfrm>
              <a:off x="8372188" y="4339581"/>
              <a:ext cx="2465787" cy="1622324"/>
              <a:chOff x="5631894" y="2713379"/>
              <a:chExt cx="2465787" cy="1622324"/>
            </a:xfrm>
          </p:grpSpPr>
          <p:sp>
            <p:nvSpPr>
              <p:cNvPr id="30" name="Rounded Rectangle 29">
                <a:extLst>
                  <a:ext uri="{FF2B5EF4-FFF2-40B4-BE49-F238E27FC236}">
                    <a16:creationId xmlns:a16="http://schemas.microsoft.com/office/drawing/2014/main" id="{5F813023-76FC-504E-8B0E-D6DBDC13CAE8}"/>
                  </a:ext>
                </a:extLst>
              </p:cNvPr>
              <p:cNvSpPr/>
              <p:nvPr/>
            </p:nvSpPr>
            <p:spPr>
              <a:xfrm>
                <a:off x="5811681" y="4061383"/>
                <a:ext cx="2286000" cy="274320"/>
              </a:xfrm>
              <a:prstGeom prst="roundRect">
                <a:avLst/>
              </a:prstGeom>
              <a:solidFill>
                <a:srgbClr val="054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panose="02000000000000000000" pitchFamily="2" charset="0"/>
                    <a:ea typeface="Roboto" panose="02000000000000000000" pitchFamily="2" charset="0"/>
                  </a:rPr>
                  <a:t>Associative Relationships</a:t>
                </a:r>
              </a:p>
            </p:txBody>
          </p:sp>
          <p:cxnSp>
            <p:nvCxnSpPr>
              <p:cNvPr id="31" name="Straight Arrow Connector 30">
                <a:extLst>
                  <a:ext uri="{FF2B5EF4-FFF2-40B4-BE49-F238E27FC236}">
                    <a16:creationId xmlns:a16="http://schemas.microsoft.com/office/drawing/2014/main" id="{5CA49F85-972C-A248-BC8F-66790A445219}"/>
                  </a:ext>
                </a:extLst>
              </p:cNvPr>
              <p:cNvCxnSpPr>
                <a:cxnSpLocks/>
              </p:cNvCxnSpPr>
              <p:nvPr/>
            </p:nvCxnSpPr>
            <p:spPr>
              <a:xfrm flipH="1" flipV="1">
                <a:off x="5631894" y="2713379"/>
                <a:ext cx="1322788" cy="1339278"/>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a:extLst>
                <a:ext uri="{FF2B5EF4-FFF2-40B4-BE49-F238E27FC236}">
                  <a16:creationId xmlns:a16="http://schemas.microsoft.com/office/drawing/2014/main" id="{236FAF9F-EA65-1F4D-B0E6-3AD66EBA43E5}"/>
                </a:ext>
              </a:extLst>
            </p:cNvPr>
            <p:cNvCxnSpPr>
              <a:cxnSpLocks/>
              <a:stCxn id="30" idx="0"/>
            </p:cNvCxnSpPr>
            <p:nvPr/>
          </p:nvCxnSpPr>
          <p:spPr>
            <a:xfrm flipH="1" flipV="1">
              <a:off x="9331869" y="4339581"/>
              <a:ext cx="363106" cy="1348004"/>
            </a:xfrm>
            <a:prstGeom prst="straightConnector1">
              <a:avLst/>
            </a:prstGeom>
            <a:ln w="25400">
              <a:solidFill>
                <a:srgbClr val="0544E6"/>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36" name="Table 35">
            <a:extLst>
              <a:ext uri="{FF2B5EF4-FFF2-40B4-BE49-F238E27FC236}">
                <a16:creationId xmlns:a16="http://schemas.microsoft.com/office/drawing/2014/main" id="{81E345DC-721E-D447-9A68-754D9F3AD315}"/>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37</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38068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6384" y="0"/>
            <a:ext cx="8127204"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530"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Upper &amp; Lower Ontologies</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5758" y="3373590"/>
            <a:ext cx="3635018" cy="461665"/>
          </a:xfrm>
          <a:prstGeom prst="rect">
            <a:avLst/>
          </a:prstGeom>
          <a:noFill/>
        </p:spPr>
        <p:txBody>
          <a:bodyPr wrap="square" lIns="91440" tIns="45720" rIns="91440" bIns="45720" rtlCol="0" anchor="t">
            <a:spAutoFit/>
          </a:bodyPr>
          <a:lstStyle/>
          <a:p>
            <a:pPr algn="ctr"/>
            <a:r>
              <a:rPr lang="en-US" sz="2400" i="1" dirty="0">
                <a:solidFill>
                  <a:schemeClr val="bg1"/>
                </a:solidFill>
                <a:latin typeface="Roboto"/>
              </a:rPr>
              <a:t>&amp;</a:t>
            </a:r>
            <a:endParaRPr lang="en-US" dirty="0">
              <a:latin typeface="Roboto"/>
            </a:endParaRPr>
          </a:p>
        </p:txBody>
      </p:sp>
      <p:graphicFrame>
        <p:nvGraphicFramePr>
          <p:cNvPr id="3" name="Table 3">
            <a:extLst>
              <a:ext uri="{FF2B5EF4-FFF2-40B4-BE49-F238E27FC236}">
                <a16:creationId xmlns:a16="http://schemas.microsoft.com/office/drawing/2014/main" id="{F8869A8F-6460-4FBB-A397-BB52E6E7222D}"/>
              </a:ext>
            </a:extLst>
          </p:cNvPr>
          <p:cNvGraphicFramePr>
            <a:graphicFrameLocks noGrp="1"/>
          </p:cNvGraphicFramePr>
          <p:nvPr>
            <p:extLst>
              <p:ext uri="{D42A27DB-BD31-4B8C-83A1-F6EECF244321}">
                <p14:modId xmlns:p14="http://schemas.microsoft.com/office/powerpoint/2010/main" val="14965260"/>
              </p:ext>
            </p:extLst>
          </p:nvPr>
        </p:nvGraphicFramePr>
        <p:xfrm>
          <a:off x="4068913" y="896095"/>
          <a:ext cx="8122147" cy="3840480"/>
        </p:xfrm>
        <a:graphic>
          <a:graphicData uri="http://schemas.openxmlformats.org/drawingml/2006/table">
            <a:tbl>
              <a:tblPr firstRow="1" bandRow="1">
                <a:tableStyleId>{5940675A-B579-460E-94D1-54222C63F5DA}</a:tableStyleId>
              </a:tblPr>
              <a:tblGrid>
                <a:gridCol w="4041854">
                  <a:extLst>
                    <a:ext uri="{9D8B030D-6E8A-4147-A177-3AD203B41FA5}">
                      <a16:colId xmlns:a16="http://schemas.microsoft.com/office/drawing/2014/main" val="676767113"/>
                    </a:ext>
                  </a:extLst>
                </a:gridCol>
                <a:gridCol w="4080293">
                  <a:extLst>
                    <a:ext uri="{9D8B030D-6E8A-4147-A177-3AD203B41FA5}">
                      <a16:colId xmlns:a16="http://schemas.microsoft.com/office/drawing/2014/main" val="2720871834"/>
                    </a:ext>
                  </a:extLst>
                </a:gridCol>
              </a:tblGrid>
              <a:tr h="370840">
                <a:tc>
                  <a:txBody>
                    <a:bodyPr/>
                    <a:lstStyle/>
                    <a:p>
                      <a:pPr marL="0" lvl="0" indent="0">
                        <a:buNone/>
                      </a:pPr>
                      <a:r>
                        <a:rPr lang="en-US" sz="1600" dirty="0">
                          <a:solidFill>
                            <a:srgbClr val="FF0000"/>
                          </a:solidFill>
                          <a:latin typeface="Roboto" panose="02000000000000000000" pitchFamily="2" charset="0"/>
                          <a:ea typeface="Roboto" panose="02000000000000000000" pitchFamily="2" charset="0"/>
                        </a:rPr>
                        <a:t>What are upper ontologies?</a:t>
                      </a:r>
                    </a:p>
                    <a:p>
                      <a:pPr marL="0" lvl="0" indent="0">
                        <a:buNone/>
                      </a:pPr>
                      <a:endParaRPr lang="en-US" sz="1600" dirty="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marR="0" lvl="0" algn="l" rtl="0">
                        <a:lnSpc>
                          <a:spcPct val="100000"/>
                        </a:lnSpc>
                        <a:spcBef>
                          <a:spcPts val="0"/>
                        </a:spcBef>
                        <a:spcAft>
                          <a:spcPts val="0"/>
                        </a:spcAft>
                        <a:buClr>
                          <a:srgbClr val="000000"/>
                        </a:buClr>
                        <a:buFont typeface="Arial"/>
                        <a:buNone/>
                      </a:pPr>
                      <a:r>
                        <a:rPr lang="en-US" sz="1600" b="0" i="1" u="none" strike="noStrike" cap="none" dirty="0">
                          <a:solidFill>
                            <a:srgbClr val="59595B"/>
                          </a:solidFill>
                          <a:latin typeface="Roboto" panose="02000000000000000000" pitchFamily="2" charset="0"/>
                          <a:ea typeface="Roboto" panose="02000000000000000000" pitchFamily="2" charset="0"/>
                          <a:cs typeface="+mn-cs"/>
                          <a:sym typeface="Arial"/>
                        </a:rPr>
                        <a:t>An upper ontology (or foundation ontology) is a model of the commonly shared relations and objects that are generally applicable across a wide range of domain ontologies. It usually employs a core glossary that overarches the terms and associated object descriptions as they are used in various relevant domain ontologies.*</a:t>
                      </a:r>
                      <a:endParaRPr lang="en-US" sz="1600" b="0" i="1" u="none" strike="noStrike" cap="none" noProof="0" dirty="0">
                        <a:solidFill>
                          <a:srgbClr val="59595B"/>
                        </a:solidFill>
                        <a:latin typeface="Roboto" panose="02000000000000000000" pitchFamily="2" charset="0"/>
                        <a:ea typeface="Roboto" panose="02000000000000000000" pitchFamily="2" charset="0"/>
                        <a:cs typeface="+mn-cs"/>
                        <a:sym typeface="Arial"/>
                      </a:endParaRPr>
                    </a:p>
                  </a:txBody>
                  <a:tcPr>
                    <a:lnL w="0">
                      <a:noFill/>
                    </a:lnL>
                    <a:lnR w="0">
                      <a:noFill/>
                    </a:lnR>
                    <a:lnT w="0">
                      <a:noFill/>
                    </a:lnT>
                    <a:lnB w="0">
                      <a:noFill/>
                    </a:lnB>
                  </a:tcPr>
                </a:tc>
                <a:extLst>
                  <a:ext uri="{0D108BD9-81ED-4DB2-BD59-A6C34878D82A}">
                    <a16:rowId xmlns:a16="http://schemas.microsoft.com/office/drawing/2014/main" val="2787645426"/>
                  </a:ext>
                </a:extLst>
              </a:tr>
              <a:tr h="370840">
                <a:tc>
                  <a:txBody>
                    <a:bodyPr/>
                    <a:lstStyle/>
                    <a:p>
                      <a:pPr marL="0" lvl="0" indent="0">
                        <a:buNone/>
                      </a:pPr>
                      <a:r>
                        <a:rPr lang="en-US" sz="1600" b="0" i="0" u="none" strike="noStrike" noProof="0" dirty="0">
                          <a:solidFill>
                            <a:srgbClr val="FF0000"/>
                          </a:solidFill>
                          <a:latin typeface="Roboto" panose="02000000000000000000" pitchFamily="2" charset="0"/>
                          <a:ea typeface="Roboto" panose="02000000000000000000" pitchFamily="2" charset="0"/>
                        </a:rPr>
                        <a:t>What are lower (domain) ontologies?</a:t>
                      </a:r>
                      <a:endParaRPr lang="en-US" sz="1600" dirty="0">
                        <a:latin typeface="Roboto" panose="02000000000000000000" pitchFamily="2" charset="0"/>
                        <a:ea typeface="Roboto" panose="02000000000000000000" pitchFamily="2" charset="0"/>
                      </a:endParaRPr>
                    </a:p>
                  </a:txBody>
                  <a:tcPr>
                    <a:lnL w="0">
                      <a:noFill/>
                    </a:lnL>
                    <a:lnR w="0">
                      <a:noFill/>
                    </a:lnR>
                    <a:lnT w="0">
                      <a:noFill/>
                    </a:lnT>
                    <a:lnB w="0">
                      <a:noFill/>
                    </a:lnB>
                  </a:tcPr>
                </a:tc>
                <a:tc>
                  <a:txBody>
                    <a:bodyPr/>
                    <a:lstStyle/>
                    <a:p>
                      <a:pPr marR="0" lvl="0" algn="l" rtl="0">
                        <a:lnSpc>
                          <a:spcPct val="100000"/>
                        </a:lnSpc>
                        <a:spcBef>
                          <a:spcPts val="0"/>
                        </a:spcBef>
                        <a:spcAft>
                          <a:spcPts val="0"/>
                        </a:spcAft>
                        <a:buClr>
                          <a:srgbClr val="000000"/>
                        </a:buClr>
                        <a:buFont typeface="Arial"/>
                        <a:buNone/>
                      </a:pPr>
                      <a:r>
                        <a:rPr lang="en-US" sz="1600" b="0" i="1" u="none" strike="noStrike" cap="none" dirty="0">
                          <a:solidFill>
                            <a:srgbClr val="59595B"/>
                          </a:solidFill>
                          <a:latin typeface="Roboto" panose="02000000000000000000" pitchFamily="2" charset="0"/>
                          <a:ea typeface="Roboto" panose="02000000000000000000" pitchFamily="2" charset="0"/>
                          <a:cs typeface="+mn-cs"/>
                          <a:sym typeface="Arial"/>
                        </a:rPr>
                        <a:t>A domain ontology (or domain-specific ontology) represents concepts which belong to a realm of the world, such as biology or politics. Each domain ontology typically models domain-specific definitions of terms.*</a:t>
                      </a:r>
                      <a:endParaRPr lang="en-US" sz="1600" b="0" i="1" u="none" strike="noStrike" noProof="0" dirty="0">
                        <a:solidFill>
                          <a:srgbClr val="59595B"/>
                        </a:solidFill>
                        <a:latin typeface="Roboto" panose="02000000000000000000" pitchFamily="2" charset="0"/>
                        <a:ea typeface="Roboto" panose="02000000000000000000" pitchFamily="2" charset="0"/>
                      </a:endParaRPr>
                    </a:p>
                  </a:txBody>
                  <a:tcPr>
                    <a:lnL w="0">
                      <a:noFill/>
                    </a:lnL>
                    <a:lnR w="0">
                      <a:noFill/>
                    </a:lnR>
                    <a:lnT w="0">
                      <a:noFill/>
                    </a:lnT>
                    <a:lnB w="0">
                      <a:noFill/>
                    </a:lnB>
                  </a:tcPr>
                </a:tc>
                <a:extLst>
                  <a:ext uri="{0D108BD9-81ED-4DB2-BD59-A6C34878D82A}">
                    <a16:rowId xmlns:a16="http://schemas.microsoft.com/office/drawing/2014/main" val="998147255"/>
                  </a:ext>
                </a:extLst>
              </a:tr>
            </a:tbl>
          </a:graphicData>
        </a:graphic>
      </p:graphicFrame>
      <p:sp>
        <p:nvSpPr>
          <p:cNvPr id="14" name="Content Placeholder 2">
            <a:extLst>
              <a:ext uri="{FF2B5EF4-FFF2-40B4-BE49-F238E27FC236}">
                <a16:creationId xmlns:a16="http://schemas.microsoft.com/office/drawing/2014/main" id="{A23236D6-D5E1-FE49-B5D7-BDA6D13650DF}"/>
              </a:ext>
            </a:extLst>
          </p:cNvPr>
          <p:cNvSpPr txBox="1">
            <a:spLocks/>
          </p:cNvSpPr>
          <p:nvPr/>
        </p:nvSpPr>
        <p:spPr>
          <a:xfrm>
            <a:off x="4066533" y="6468661"/>
            <a:ext cx="8126258" cy="39285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000" dirty="0">
                <a:solidFill>
                  <a:srgbClr val="59595B"/>
                </a:solidFill>
                <a:latin typeface="Roboto" panose="02000000000000000000" pitchFamily="2" charset="0"/>
                <a:ea typeface="Roboto" panose="02000000000000000000" pitchFamily="2" charset="0"/>
              </a:rPr>
              <a:t>*“Ontology (information science).” </a:t>
            </a:r>
            <a:r>
              <a:rPr lang="en-US" sz="1000" i="1" dirty="0">
                <a:solidFill>
                  <a:srgbClr val="59595B"/>
                </a:solidFill>
                <a:latin typeface="Roboto" panose="02000000000000000000" pitchFamily="2" charset="0"/>
                <a:ea typeface="Roboto" panose="02000000000000000000" pitchFamily="2" charset="0"/>
              </a:rPr>
              <a:t>Wikipedia,</a:t>
            </a:r>
            <a:r>
              <a:rPr lang="en-US" sz="1000" dirty="0">
                <a:solidFill>
                  <a:srgbClr val="59595B"/>
                </a:solidFill>
                <a:latin typeface="Roboto" panose="02000000000000000000" pitchFamily="2" charset="0"/>
                <a:ea typeface="Roboto" panose="02000000000000000000" pitchFamily="2" charset="0"/>
              </a:rPr>
              <a:t> Wikimedia Foundation, Inc., 13 April 2021, </a:t>
            </a:r>
            <a:r>
              <a:rPr lang="en-US" sz="1000" dirty="0">
                <a:solidFill>
                  <a:srgbClr val="59595B"/>
                </a:solidFill>
                <a:latin typeface="Roboto" panose="02000000000000000000" pitchFamily="2" charset="0"/>
                <a:ea typeface="Roboto" panose="02000000000000000000" pitchFamily="2" charset="0"/>
                <a:hlinkClick r:id="rId4"/>
              </a:rPr>
              <a:t>https://en.wikipedia.org/wiki/Ontology_(information_science)</a:t>
            </a:r>
            <a:r>
              <a:rPr lang="en-US" sz="1000" dirty="0">
                <a:solidFill>
                  <a:srgbClr val="59595B"/>
                </a:solidFill>
                <a:latin typeface="Roboto" panose="02000000000000000000" pitchFamily="2" charset="0"/>
                <a:ea typeface="Roboto" panose="02000000000000000000" pitchFamily="2" charset="0"/>
              </a:rPr>
              <a:t>.</a:t>
            </a:r>
          </a:p>
          <a:p>
            <a:pPr marL="0" indent="0">
              <a:buNone/>
            </a:pPr>
            <a:endParaRPr lang="en-US" sz="1000" dirty="0">
              <a:solidFill>
                <a:srgbClr val="59595B"/>
              </a:solidFill>
              <a:latin typeface="Roboto" panose="02000000000000000000" pitchFamily="2" charset="0"/>
              <a:ea typeface="Roboto" panose="02000000000000000000" pitchFamily="2" charset="0"/>
            </a:endParaRPr>
          </a:p>
          <a:p>
            <a:pPr marL="0" indent="0">
              <a:buNone/>
            </a:pPr>
            <a:endParaRPr lang="en-US" sz="1000" dirty="0">
              <a:solidFill>
                <a:srgbClr val="59595B"/>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9060EAAC-6E1E-8944-B5CE-3284A6CF76F1}"/>
              </a:ext>
            </a:extLst>
          </p:cNvPr>
          <p:cNvPicPr>
            <a:picLocks noChangeAspect="1"/>
          </p:cNvPicPr>
          <p:nvPr/>
        </p:nvPicPr>
        <p:blipFill rotWithShape="1">
          <a:blip r:embed="rId5"/>
          <a:srcRect b="25209"/>
          <a:stretch/>
        </p:blipFill>
        <p:spPr>
          <a:xfrm>
            <a:off x="35303" y="1649812"/>
            <a:ext cx="3995928" cy="1711877"/>
          </a:xfrm>
          <a:prstGeom prst="rect">
            <a:avLst/>
          </a:prstGeom>
        </p:spPr>
      </p:pic>
      <p:pic>
        <p:nvPicPr>
          <p:cNvPr id="18" name="Picture 17">
            <a:extLst>
              <a:ext uri="{FF2B5EF4-FFF2-40B4-BE49-F238E27FC236}">
                <a16:creationId xmlns:a16="http://schemas.microsoft.com/office/drawing/2014/main" id="{4A986AB4-EC7B-084D-A2D8-941905C9F289}"/>
              </a:ext>
            </a:extLst>
          </p:cNvPr>
          <p:cNvPicPr>
            <a:picLocks noChangeAspect="1"/>
          </p:cNvPicPr>
          <p:nvPr/>
        </p:nvPicPr>
        <p:blipFill rotWithShape="1">
          <a:blip r:embed="rId5"/>
          <a:srcRect t="74842"/>
          <a:stretch/>
        </p:blipFill>
        <p:spPr>
          <a:xfrm>
            <a:off x="35303" y="3849064"/>
            <a:ext cx="3995928" cy="575833"/>
          </a:xfrm>
          <a:prstGeom prst="rect">
            <a:avLst/>
          </a:prstGeom>
        </p:spPr>
      </p:pic>
      <p:graphicFrame>
        <p:nvGraphicFramePr>
          <p:cNvPr id="15" name="Table 14">
            <a:extLst>
              <a:ext uri="{FF2B5EF4-FFF2-40B4-BE49-F238E27FC236}">
                <a16:creationId xmlns:a16="http://schemas.microsoft.com/office/drawing/2014/main" id="{5636064C-5ECA-3942-8C04-2444D785A0BE}"/>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38</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3146685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ular Callout 32">
            <a:extLst>
              <a:ext uri="{FF2B5EF4-FFF2-40B4-BE49-F238E27FC236}">
                <a16:creationId xmlns:a16="http://schemas.microsoft.com/office/drawing/2014/main" id="{11145EFB-0E72-4151-8D46-3D784D18A517}"/>
              </a:ext>
            </a:extLst>
          </p:cNvPr>
          <p:cNvSpPr/>
          <p:nvPr/>
        </p:nvSpPr>
        <p:spPr>
          <a:xfrm>
            <a:off x="8421490" y="5145116"/>
            <a:ext cx="3240741" cy="1237129"/>
          </a:xfrm>
          <a:prstGeom prst="wedgeRoundRectCallout">
            <a:avLst>
              <a:gd name="adj1" fmla="val -41538"/>
              <a:gd name="adj2" fmla="val -84648"/>
              <a:gd name="adj3" fmla="val 16667"/>
            </a:avLst>
          </a:prstGeom>
          <a:solidFill>
            <a:srgbClr val="99D5E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Roboto"/>
                <a:ea typeface="Roboto" pitchFamily="2" charset="0"/>
              </a:rPr>
              <a:t>… we can design a semantic schema for any kind of KOS, from the simplest glossary to the most complex ontology.</a:t>
            </a:r>
            <a:endParaRPr lang="en-US">
              <a:solidFill>
                <a:schemeClr val="tx1"/>
              </a:solidFill>
            </a:endParaRPr>
          </a:p>
        </p:txBody>
      </p:sp>
      <p:pic>
        <p:nvPicPr>
          <p:cNvPr id="48" name="Picture 47">
            <a:extLst>
              <a:ext uri="{FF2B5EF4-FFF2-40B4-BE49-F238E27FC236}">
                <a16:creationId xmlns:a16="http://schemas.microsoft.com/office/drawing/2014/main" id="{3AA0BB33-D5A4-8148-90BD-0E42E91E5459}"/>
              </a:ext>
            </a:extLst>
          </p:cNvPr>
          <p:cNvPicPr/>
          <p:nvPr/>
        </p:nvPicPr>
        <p:blipFill>
          <a:blip r:embed="rId3">
            <a:lum bright="-7000"/>
          </a:blip>
          <a:stretch>
            <a:fillRect/>
          </a:stretch>
        </p:blipFill>
        <p:spPr>
          <a:xfrm>
            <a:off x="1" y="883150"/>
            <a:ext cx="4075330" cy="5974850"/>
          </a:xfrm>
          <a:prstGeom prst="rect">
            <a:avLst/>
          </a:prstGeom>
        </p:spPr>
      </p:pic>
      <p:pic>
        <p:nvPicPr>
          <p:cNvPr id="18" name="Picture 17">
            <a:extLst>
              <a:ext uri="{FF2B5EF4-FFF2-40B4-BE49-F238E27FC236}">
                <a16:creationId xmlns:a16="http://schemas.microsoft.com/office/drawing/2014/main" id="{300DE8B3-3A82-2A4B-8B1F-E10352DE989E}"/>
              </a:ext>
            </a:extLst>
          </p:cNvPr>
          <p:cNvPicPr>
            <a:picLocks noChangeAspect="1"/>
          </p:cNvPicPr>
          <p:nvPr/>
        </p:nvPicPr>
        <p:blipFill rotWithShape="1">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075330" y="0"/>
            <a:ext cx="8117461" cy="882000"/>
          </a:xfrm>
          <a:prstGeom prst="rect">
            <a:avLst/>
          </a:prstGeom>
        </p:spPr>
      </p:pic>
      <p:grpSp>
        <p:nvGrpSpPr>
          <p:cNvPr id="19" name="Group 18">
            <a:extLst>
              <a:ext uri="{FF2B5EF4-FFF2-40B4-BE49-F238E27FC236}">
                <a16:creationId xmlns:a16="http://schemas.microsoft.com/office/drawing/2014/main" id="{0EE5BC5C-77DD-4740-851D-67DD79FF628F}"/>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68B2C9DD-D8E7-254C-9279-BD623CD02CB0}"/>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8F611E9A-71D1-7A48-9D46-09ABA7BCB977}"/>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AC78E830-E182-434F-9A34-25C7F1C37B9F}"/>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75B57316-10B4-0041-923C-A39F3F67E4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46" name="Rectangle 45">
            <a:extLst>
              <a:ext uri="{FF2B5EF4-FFF2-40B4-BE49-F238E27FC236}">
                <a16:creationId xmlns:a16="http://schemas.microsoft.com/office/drawing/2014/main" id="{E2BEFFC5-9895-CA49-A9DE-E52AD7855603}"/>
              </a:ext>
            </a:extLst>
          </p:cNvPr>
          <p:cNvSpPr/>
          <p:nvPr/>
        </p:nvSpPr>
        <p:spPr>
          <a:xfrm>
            <a:off x="4193402" y="0"/>
            <a:ext cx="8000186" cy="883677"/>
          </a:xfrm>
          <a:prstGeom prst="rect">
            <a:avLst/>
          </a:prstGeom>
          <a:gradFill>
            <a:gsLst>
              <a:gs pos="12000">
                <a:srgbClr val="FFFFFF">
                  <a:alpha val="0"/>
                </a:srgbClr>
              </a:gs>
              <a:gs pos="7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a:endParaRPr>
          </a:p>
        </p:txBody>
      </p:sp>
      <p:sp>
        <p:nvSpPr>
          <p:cNvPr id="47" name="Rectangle 46">
            <a:extLst>
              <a:ext uri="{FF2B5EF4-FFF2-40B4-BE49-F238E27FC236}">
                <a16:creationId xmlns:a16="http://schemas.microsoft.com/office/drawing/2014/main" id="{4FCD4B99-663B-CC41-A49E-ECE6601AF80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Scheme + Taxonomy</a:t>
            </a:r>
          </a:p>
        </p:txBody>
      </p:sp>
      <p:pic>
        <p:nvPicPr>
          <p:cNvPr id="3" name="Picture 2" descr="Icon&#10;&#10;Description automatically generated">
            <a:extLst>
              <a:ext uri="{FF2B5EF4-FFF2-40B4-BE49-F238E27FC236}">
                <a16:creationId xmlns:a16="http://schemas.microsoft.com/office/drawing/2014/main" id="{DCF1E366-AC6D-B345-9BFF-67E5C4271BFE}"/>
              </a:ext>
            </a:extLst>
          </p:cNvPr>
          <p:cNvPicPr>
            <a:picLocks noChangeAspect="1"/>
          </p:cNvPicPr>
          <p:nvPr/>
        </p:nvPicPr>
        <p:blipFill>
          <a:blip r:embed="rId6"/>
          <a:stretch>
            <a:fillRect/>
          </a:stretch>
        </p:blipFill>
        <p:spPr>
          <a:xfrm>
            <a:off x="1496326" y="3406854"/>
            <a:ext cx="1082679" cy="1173805"/>
          </a:xfrm>
          <a:prstGeom prst="rect">
            <a:avLst/>
          </a:prstGeom>
        </p:spPr>
      </p:pic>
      <p:sp>
        <p:nvSpPr>
          <p:cNvPr id="31" name="Rectangle 30">
            <a:extLst>
              <a:ext uri="{FF2B5EF4-FFF2-40B4-BE49-F238E27FC236}">
                <a16:creationId xmlns:a16="http://schemas.microsoft.com/office/drawing/2014/main" id="{BC38D9EB-2F50-1843-B3F4-BB81FCD8250A}"/>
              </a:ext>
            </a:extLst>
          </p:cNvPr>
          <p:cNvSpPr/>
          <p:nvPr/>
        </p:nvSpPr>
        <p:spPr>
          <a:xfrm>
            <a:off x="5329327" y="2305549"/>
            <a:ext cx="5728335" cy="2404110"/>
          </a:xfrm>
          <a:prstGeom prst="rect">
            <a:avLst/>
          </a:prstGeom>
          <a:solidFill>
            <a:srgbClr val="329C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2000">
                <a:solidFill>
                  <a:srgbClr val="FFFFFF"/>
                </a:solidFill>
                <a:effectLst/>
                <a:latin typeface="Roboto"/>
                <a:ea typeface="Calibri" panose="020F0502020204030204" pitchFamily="34" charset="0"/>
                <a:cs typeface="Times New Roman" panose="02020603050405020304" pitchFamily="18" charset="0"/>
              </a:rPr>
              <a:t>Ontology</a:t>
            </a:r>
            <a:endParaRPr lang="en-GB" sz="1200">
              <a:effectLst/>
              <a:latin typeface="Roboto"/>
              <a:ea typeface="Calibri" panose="020F0502020204030204" pitchFamily="34" charset="0"/>
              <a:cs typeface="Times New Roman" panose="02020603050405020304" pitchFamily="18" charset="0"/>
            </a:endParaRPr>
          </a:p>
        </p:txBody>
      </p:sp>
      <p:sp>
        <p:nvSpPr>
          <p:cNvPr id="32" name="Left Brace 31">
            <a:extLst>
              <a:ext uri="{FF2B5EF4-FFF2-40B4-BE49-F238E27FC236}">
                <a16:creationId xmlns:a16="http://schemas.microsoft.com/office/drawing/2014/main" id="{045759FB-C27D-9A4B-9BD6-8379D6243667}"/>
              </a:ext>
            </a:extLst>
          </p:cNvPr>
          <p:cNvSpPr/>
          <p:nvPr/>
        </p:nvSpPr>
        <p:spPr>
          <a:xfrm rot="5400000">
            <a:off x="8050470" y="417471"/>
            <a:ext cx="285750" cy="4932821"/>
          </a:xfrm>
          <a:prstGeom prst="leftBrace">
            <a:avLst/>
          </a:prstGeom>
          <a:solidFill>
            <a:srgbClr val="329CA2"/>
          </a:solidFill>
          <a:ln w="28575">
            <a:solidFill>
              <a:schemeClr val="bg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latin typeface="Roboto"/>
            </a:endParaRPr>
          </a:p>
        </p:txBody>
      </p:sp>
      <p:sp>
        <p:nvSpPr>
          <p:cNvPr id="28" name="Rectangle 27">
            <a:extLst>
              <a:ext uri="{FF2B5EF4-FFF2-40B4-BE49-F238E27FC236}">
                <a16:creationId xmlns:a16="http://schemas.microsoft.com/office/drawing/2014/main" id="{6D1166F6-519C-CE42-98BD-D6550484985F}"/>
              </a:ext>
            </a:extLst>
          </p:cNvPr>
          <p:cNvSpPr/>
          <p:nvPr/>
        </p:nvSpPr>
        <p:spPr>
          <a:xfrm>
            <a:off x="5825437" y="3093489"/>
            <a:ext cx="2218055" cy="1487170"/>
          </a:xfrm>
          <a:prstGeom prst="rect">
            <a:avLst/>
          </a:prstGeom>
          <a:solidFill>
            <a:srgbClr val="4649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800" b="1">
                <a:effectLst/>
                <a:latin typeface="Roboto"/>
                <a:ea typeface="Calibri" panose="020F0502020204030204" pitchFamily="34" charset="0"/>
                <a:cs typeface="Times New Roman"/>
              </a:rPr>
              <a:t>Schema</a:t>
            </a:r>
            <a:endParaRPr lang="en-GB" sz="1200">
              <a:effectLst/>
              <a:latin typeface="Roboto"/>
              <a:ea typeface="Calibri" panose="020F0502020204030204" pitchFamily="34" charset="0"/>
              <a:cs typeface="Times New Roman"/>
            </a:endParaRPr>
          </a:p>
          <a:p>
            <a:pPr algn="ctr"/>
            <a:endParaRPr lang="en-GB" sz="1200">
              <a:effectLst/>
              <a:latin typeface="Roboto"/>
              <a:ea typeface="Calibri" panose="020F0502020204030204" pitchFamily="34" charset="0"/>
              <a:cs typeface="Times New Roman" panose="02020603050405020304" pitchFamily="18" charset="0"/>
            </a:endParaRPr>
          </a:p>
          <a:p>
            <a:pPr algn="ctr"/>
            <a:r>
              <a:rPr lang="en-GB" sz="1600">
                <a:effectLst/>
                <a:latin typeface="Roboto"/>
                <a:ea typeface="Calibri" panose="020F0502020204030204" pitchFamily="34" charset="0"/>
                <a:cs typeface="Times New Roman"/>
              </a:rPr>
              <a:t>Class Types</a:t>
            </a:r>
          </a:p>
          <a:p>
            <a:pPr algn="ctr"/>
            <a:r>
              <a:rPr lang="en-GB" sz="1600">
                <a:effectLst/>
                <a:latin typeface="Roboto"/>
                <a:ea typeface="Calibri" panose="020F0502020204030204" pitchFamily="34" charset="0"/>
                <a:cs typeface="Times New Roman"/>
              </a:rPr>
              <a:t>Property Types</a:t>
            </a:r>
          </a:p>
          <a:p>
            <a:pPr algn="ctr"/>
            <a:r>
              <a:rPr lang="en-GB" sz="1600">
                <a:effectLst/>
                <a:latin typeface="Roboto"/>
                <a:ea typeface="Calibri" panose="020F0502020204030204" pitchFamily="34" charset="0"/>
                <a:cs typeface="Times New Roman"/>
              </a:rPr>
              <a:t>Relationship Types</a:t>
            </a:r>
          </a:p>
        </p:txBody>
      </p:sp>
      <p:sp>
        <p:nvSpPr>
          <p:cNvPr id="29" name="Rectangle 28">
            <a:extLst>
              <a:ext uri="{FF2B5EF4-FFF2-40B4-BE49-F238E27FC236}">
                <a16:creationId xmlns:a16="http://schemas.microsoft.com/office/drawing/2014/main" id="{B38556A7-7CBB-A547-A12E-A5FA82A68941}"/>
              </a:ext>
            </a:extLst>
          </p:cNvPr>
          <p:cNvSpPr/>
          <p:nvPr/>
        </p:nvSpPr>
        <p:spPr>
          <a:xfrm>
            <a:off x="8363337" y="3093489"/>
            <a:ext cx="2218055" cy="1487170"/>
          </a:xfrm>
          <a:prstGeom prst="rect">
            <a:avLst/>
          </a:prstGeom>
          <a:solidFill>
            <a:srgbClr val="F0BB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800" b="1">
                <a:solidFill>
                  <a:srgbClr val="46494A"/>
                </a:solidFill>
                <a:effectLst/>
                <a:latin typeface="Roboto"/>
                <a:ea typeface="Calibri" panose="020F0502020204030204" pitchFamily="34" charset="0"/>
                <a:cs typeface="Times New Roman" panose="02020603050405020304" pitchFamily="18" charset="0"/>
              </a:rPr>
              <a:t>Taxonomy</a:t>
            </a:r>
            <a:endParaRPr lang="en-GB" sz="1200">
              <a:effectLst/>
              <a:latin typeface="Roboto"/>
              <a:ea typeface="Calibri" panose="020F0502020204030204" pitchFamily="34" charset="0"/>
              <a:cs typeface="Times New Roman" panose="02020603050405020304" pitchFamily="18" charset="0"/>
            </a:endParaRPr>
          </a:p>
          <a:p>
            <a:pPr algn="ctr"/>
            <a:endParaRPr lang="en-GB" sz="1200">
              <a:effectLst/>
              <a:latin typeface="Roboto"/>
              <a:ea typeface="Calibri" panose="020F0502020204030204" pitchFamily="34" charset="0"/>
              <a:cs typeface="Times New Roman" panose="02020603050405020304" pitchFamily="18" charset="0"/>
            </a:endParaRPr>
          </a:p>
          <a:p>
            <a:pPr algn="ctr"/>
            <a:r>
              <a:rPr lang="en-GB" sz="1600">
                <a:solidFill>
                  <a:srgbClr val="46494A"/>
                </a:solidFill>
                <a:effectLst/>
                <a:latin typeface="Roboto"/>
                <a:ea typeface="Calibri" panose="020F0502020204030204" pitchFamily="34" charset="0"/>
                <a:cs typeface="Times New Roman"/>
              </a:rPr>
              <a:t>Specific Concepts, Classes &amp; Named Individuals</a:t>
            </a:r>
            <a:endParaRPr lang="en-GB" sz="1600">
              <a:effectLst/>
              <a:latin typeface="Roboto"/>
              <a:ea typeface="Calibri" panose="020F0502020204030204" pitchFamily="34" charset="0"/>
              <a:cs typeface="Times New Roman"/>
            </a:endParaRPr>
          </a:p>
        </p:txBody>
      </p:sp>
      <p:sp>
        <p:nvSpPr>
          <p:cNvPr id="30" name="Text Box 57">
            <a:extLst>
              <a:ext uri="{FF2B5EF4-FFF2-40B4-BE49-F238E27FC236}">
                <a16:creationId xmlns:a16="http://schemas.microsoft.com/office/drawing/2014/main" id="{99A6875C-BE19-3C4C-91EC-1467E8BD554B}"/>
              </a:ext>
            </a:extLst>
          </p:cNvPr>
          <p:cNvSpPr txBox="1"/>
          <p:nvPr/>
        </p:nvSpPr>
        <p:spPr>
          <a:xfrm>
            <a:off x="7920464" y="3514830"/>
            <a:ext cx="561386" cy="64641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4400" b="1">
                <a:solidFill>
                  <a:srgbClr val="FFFFFF"/>
                </a:solidFill>
                <a:effectLst/>
                <a:latin typeface="Roboto"/>
                <a:ea typeface="Calibri" panose="020F0502020204030204" pitchFamily="34" charset="0"/>
                <a:cs typeface="Arial" panose="020B0604020202020204" pitchFamily="34" charset="0"/>
              </a:rPr>
              <a:t>+</a:t>
            </a:r>
            <a:endParaRPr lang="en-GB" sz="4400">
              <a:effectLst/>
              <a:latin typeface="Roboto"/>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1518C45-7547-B847-A4F6-41D12E8CE5BB}"/>
              </a:ext>
            </a:extLst>
          </p:cNvPr>
          <p:cNvSpPr txBox="1"/>
          <p:nvPr/>
        </p:nvSpPr>
        <p:spPr>
          <a:xfrm>
            <a:off x="5237650" y="1194042"/>
            <a:ext cx="5793296" cy="923330"/>
          </a:xfrm>
          <a:prstGeom prst="rect">
            <a:avLst/>
          </a:prstGeom>
          <a:noFill/>
        </p:spPr>
        <p:txBody>
          <a:bodyPr wrap="square" rtlCol="0">
            <a:spAutoFit/>
          </a:bodyPr>
          <a:lstStyle/>
          <a:p>
            <a:pPr algn="ctr"/>
            <a:r>
              <a:rPr lang="en-GB" sz="1800">
                <a:solidFill>
                  <a:srgbClr val="329CA2"/>
                </a:solidFill>
                <a:latin typeface="Roboto" pitchFamily="2" charset="0"/>
                <a:ea typeface="Roboto" pitchFamily="2" charset="0"/>
              </a:rPr>
              <a:t>An </a:t>
            </a:r>
            <a:r>
              <a:rPr lang="en-GB" sz="1800" i="1">
                <a:solidFill>
                  <a:srgbClr val="329CA2"/>
                </a:solidFill>
                <a:latin typeface="Roboto" pitchFamily="2" charset="0"/>
                <a:ea typeface="Roboto" pitchFamily="2" charset="0"/>
              </a:rPr>
              <a:t>Ontology</a:t>
            </a:r>
            <a:r>
              <a:rPr lang="en-GB" sz="1800">
                <a:solidFill>
                  <a:srgbClr val="329CA2"/>
                </a:solidFill>
                <a:latin typeface="Roboto" pitchFamily="2" charset="0"/>
                <a:ea typeface="Roboto" pitchFamily="2" charset="0"/>
              </a:rPr>
              <a:t> comprises a semantic </a:t>
            </a:r>
            <a:r>
              <a:rPr lang="en-GB" sz="1800" i="1">
                <a:solidFill>
                  <a:srgbClr val="329CA2"/>
                </a:solidFill>
                <a:latin typeface="Roboto" pitchFamily="2" charset="0"/>
                <a:ea typeface="Roboto" pitchFamily="2" charset="0"/>
              </a:rPr>
              <a:t>Schema</a:t>
            </a:r>
            <a:r>
              <a:rPr lang="en-GB" sz="1800">
                <a:solidFill>
                  <a:srgbClr val="329CA2"/>
                </a:solidFill>
                <a:latin typeface="Roboto" pitchFamily="2" charset="0"/>
                <a:ea typeface="Roboto" pitchFamily="2" charset="0"/>
              </a:rPr>
              <a:t> of class, property and relationship types, plus a </a:t>
            </a:r>
            <a:r>
              <a:rPr lang="en-GB" sz="1800" i="1">
                <a:solidFill>
                  <a:srgbClr val="329CA2"/>
                </a:solidFill>
                <a:latin typeface="Roboto" pitchFamily="2" charset="0"/>
                <a:ea typeface="Roboto" pitchFamily="2" charset="0"/>
              </a:rPr>
              <a:t>Taxonomy</a:t>
            </a:r>
            <a:r>
              <a:rPr lang="en-GB" sz="1800">
                <a:solidFill>
                  <a:srgbClr val="329CA2"/>
                </a:solidFill>
                <a:latin typeface="Roboto" pitchFamily="2" charset="0"/>
                <a:ea typeface="Roboto" pitchFamily="2" charset="0"/>
              </a:rPr>
              <a:t> of specific concepts, classes and named individuals. </a:t>
            </a:r>
            <a:endParaRPr lang="en-US" sz="1800">
              <a:solidFill>
                <a:srgbClr val="329CA2"/>
              </a:solidFill>
              <a:latin typeface="Roboto" pitchFamily="2" charset="0"/>
              <a:ea typeface="Roboto" pitchFamily="2" charset="0"/>
            </a:endParaRPr>
          </a:p>
        </p:txBody>
      </p:sp>
      <p:sp>
        <p:nvSpPr>
          <p:cNvPr id="33" name="Rounded Rectangular Callout 32">
            <a:extLst>
              <a:ext uri="{FF2B5EF4-FFF2-40B4-BE49-F238E27FC236}">
                <a16:creationId xmlns:a16="http://schemas.microsoft.com/office/drawing/2014/main" id="{44FFA102-71D0-8F4F-85F8-7E65DC2CD346}"/>
              </a:ext>
            </a:extLst>
          </p:cNvPr>
          <p:cNvSpPr/>
          <p:nvPr/>
        </p:nvSpPr>
        <p:spPr>
          <a:xfrm>
            <a:off x="4674383" y="5145116"/>
            <a:ext cx="3240741" cy="1237129"/>
          </a:xfrm>
          <a:prstGeom prst="wedgeRoundRectCallout">
            <a:avLst>
              <a:gd name="adj1" fmla="val 39485"/>
              <a:gd name="adj2" fmla="val -85326"/>
              <a:gd name="adj3" fmla="val 16667"/>
            </a:avLst>
          </a:prstGeom>
          <a:solidFill>
            <a:srgbClr val="99D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Roboto"/>
                <a:ea typeface="Roboto" pitchFamily="2" charset="0"/>
              </a:rPr>
              <a:t>By selecting class, property and relationship types from open data resources like SKOS, OWL, DCT, PROV, etc., …</a:t>
            </a:r>
            <a:endParaRPr lang="en-US" sz="1600">
              <a:solidFill>
                <a:schemeClr val="tx1"/>
              </a:solidFill>
              <a:latin typeface="Roboto"/>
            </a:endParaRPr>
          </a:p>
        </p:txBody>
      </p:sp>
      <p:graphicFrame>
        <p:nvGraphicFramePr>
          <p:cNvPr id="45" name="Table 44">
            <a:extLst>
              <a:ext uri="{FF2B5EF4-FFF2-40B4-BE49-F238E27FC236}">
                <a16:creationId xmlns:a16="http://schemas.microsoft.com/office/drawing/2014/main" id="{1D60D483-FF51-9046-B448-BCF04EC797CC}"/>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a:solidFill>
                          <a:srgbClr val="979798"/>
                        </a:solidFill>
                        <a:latin typeface="Roboto"/>
                        <a:ea typeface="Roboto" pitchFamily="2" charset="0"/>
                        <a:cs typeface="Aria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graphicFrame>
        <p:nvGraphicFramePr>
          <p:cNvPr id="25" name="Table 24">
            <a:extLst>
              <a:ext uri="{FF2B5EF4-FFF2-40B4-BE49-F238E27FC236}">
                <a16:creationId xmlns:a16="http://schemas.microsoft.com/office/drawing/2014/main" id="{22FED74C-DDB9-ED44-82A0-BCF427AC968F}"/>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39</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3691239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13DEEB8C-A3A6-0340-AF56-0206813D6DEF}"/>
              </a:ext>
            </a:extLst>
          </p:cNvPr>
          <p:cNvSpPr txBox="1"/>
          <p:nvPr/>
        </p:nvSpPr>
        <p:spPr>
          <a:xfrm>
            <a:off x="0" y="887131"/>
            <a:ext cx="4067077" cy="597086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40" name="Group 39">
            <a:extLst>
              <a:ext uri="{FF2B5EF4-FFF2-40B4-BE49-F238E27FC236}">
                <a16:creationId xmlns:a16="http://schemas.microsoft.com/office/drawing/2014/main" id="{8F3D8B0D-4CC2-794E-8D8B-35491B80694C}"/>
              </a:ext>
            </a:extLst>
          </p:cNvPr>
          <p:cNvGrpSpPr/>
          <p:nvPr/>
        </p:nvGrpSpPr>
        <p:grpSpPr>
          <a:xfrm>
            <a:off x="292418" y="1070002"/>
            <a:ext cx="3478295" cy="2560122"/>
            <a:chOff x="7389055" y="1124551"/>
            <a:chExt cx="3478295" cy="2560122"/>
          </a:xfrm>
        </p:grpSpPr>
        <p:sp>
          <p:nvSpPr>
            <p:cNvPr id="41" name="TextBox 40">
              <a:extLst>
                <a:ext uri="{FF2B5EF4-FFF2-40B4-BE49-F238E27FC236}">
                  <a16:creationId xmlns:a16="http://schemas.microsoft.com/office/drawing/2014/main" id="{78A6A3C8-8912-C145-AF62-9B221A612200}"/>
                </a:ext>
              </a:extLst>
            </p:cNvPr>
            <p:cNvSpPr txBox="1"/>
            <p:nvPr/>
          </p:nvSpPr>
          <p:spPr>
            <a:xfrm>
              <a:off x="7389055" y="3090343"/>
              <a:ext cx="3478295" cy="594330"/>
            </a:xfrm>
            <a:prstGeom prst="rect">
              <a:avLst/>
            </a:prstGeom>
            <a:noFill/>
          </p:spPr>
          <p:txBody>
            <a:bodyPr wrap="square" rtlCol="0">
              <a:spAutoFit/>
            </a:bodyPr>
            <a:lstStyle/>
            <a:p>
              <a:pPr algn="ctr">
                <a:lnSpc>
                  <a:spcPct val="120000"/>
                </a:lnSpc>
              </a:pPr>
              <a:r>
                <a:rPr lang="en-US" sz="1400" b="1">
                  <a:solidFill>
                    <a:schemeClr val="bg1"/>
                  </a:solidFill>
                  <a:latin typeface="Roboto" panose="02000000000000000000" pitchFamily="2" charset="0"/>
                  <a:ea typeface="Roboto" panose="02000000000000000000" pitchFamily="2" charset="0"/>
                  <a:cs typeface="Helvetica" charset="0"/>
                </a:rPr>
                <a:t>Bob Kasenchak</a:t>
              </a:r>
            </a:p>
            <a:p>
              <a:pPr algn="ctr">
                <a:lnSpc>
                  <a:spcPct val="120000"/>
                </a:lnSpc>
              </a:pPr>
              <a:r>
                <a:rPr lang="en-US" sz="1400">
                  <a:solidFill>
                    <a:schemeClr val="bg1"/>
                  </a:solidFill>
                  <a:latin typeface="Roboto" panose="02000000000000000000" pitchFamily="2" charset="0"/>
                  <a:ea typeface="Roboto" panose="02000000000000000000" pitchFamily="2" charset="0"/>
                  <a:cs typeface="Helvetica" charset="0"/>
                </a:rPr>
                <a:t>Senior Manager, Client Solutions</a:t>
              </a:r>
            </a:p>
          </p:txBody>
        </p:sp>
        <p:pic>
          <p:nvPicPr>
            <p:cNvPr id="42" name="Picture 41" descr="A person wearing a suit and tie smiling at the camera&#10;&#10;Description automatically generated">
              <a:extLst>
                <a:ext uri="{FF2B5EF4-FFF2-40B4-BE49-F238E27FC236}">
                  <a16:creationId xmlns:a16="http://schemas.microsoft.com/office/drawing/2014/main" id="{15458A31-A74E-6949-A5CC-335B6E64D068}"/>
                </a:ext>
              </a:extLst>
            </p:cNvPr>
            <p:cNvPicPr>
              <a:picLocks noChangeAspect="1"/>
            </p:cNvPicPr>
            <p:nvPr/>
          </p:nvPicPr>
          <p:blipFill>
            <a:blip r:embed="rId2"/>
            <a:stretch>
              <a:fillRect/>
            </a:stretch>
          </p:blipFill>
          <p:spPr>
            <a:xfrm>
              <a:off x="8156870" y="1124551"/>
              <a:ext cx="1947672" cy="1947672"/>
            </a:xfrm>
            <a:prstGeom prst="ellipse">
              <a:avLst/>
            </a:prstGeom>
          </p:spPr>
        </p:pic>
      </p:grpSp>
      <p:grpSp>
        <p:nvGrpSpPr>
          <p:cNvPr id="43" name="Group 42">
            <a:extLst>
              <a:ext uri="{FF2B5EF4-FFF2-40B4-BE49-F238E27FC236}">
                <a16:creationId xmlns:a16="http://schemas.microsoft.com/office/drawing/2014/main" id="{5D35E3D9-23A1-E448-91B5-1F235DF76019}"/>
              </a:ext>
            </a:extLst>
          </p:cNvPr>
          <p:cNvGrpSpPr/>
          <p:nvPr/>
        </p:nvGrpSpPr>
        <p:grpSpPr>
          <a:xfrm>
            <a:off x="292418" y="3972041"/>
            <a:ext cx="3478295" cy="2560122"/>
            <a:chOff x="1365522" y="1124551"/>
            <a:chExt cx="3478295" cy="2560122"/>
          </a:xfrm>
        </p:grpSpPr>
        <p:pic>
          <p:nvPicPr>
            <p:cNvPr id="44" name="Picture 43">
              <a:extLst>
                <a:ext uri="{FF2B5EF4-FFF2-40B4-BE49-F238E27FC236}">
                  <a16:creationId xmlns:a16="http://schemas.microsoft.com/office/drawing/2014/main" id="{A1ECD97F-01C2-8E4C-9928-A267160101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1506" y="1124551"/>
              <a:ext cx="1828800" cy="1949344"/>
            </a:xfrm>
            <a:prstGeom prst="ellipse">
              <a:avLst/>
            </a:prstGeom>
            <a:ln w="31750">
              <a:noFill/>
            </a:ln>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4C1DB807-0A15-C546-BEB7-9B8E7DFD08A2}"/>
                </a:ext>
              </a:extLst>
            </p:cNvPr>
            <p:cNvSpPr txBox="1"/>
            <p:nvPr/>
          </p:nvSpPr>
          <p:spPr>
            <a:xfrm>
              <a:off x="1365522" y="3090343"/>
              <a:ext cx="3478295" cy="594330"/>
            </a:xfrm>
            <a:prstGeom prst="rect">
              <a:avLst/>
            </a:prstGeom>
            <a:noFill/>
          </p:spPr>
          <p:txBody>
            <a:bodyPr wrap="square" lIns="91440" tIns="45720" rIns="91440" bIns="45720" rtlCol="0" anchor="t">
              <a:spAutoFit/>
            </a:bodyPr>
            <a:lstStyle/>
            <a:p>
              <a:pPr algn="ctr">
                <a:lnSpc>
                  <a:spcPct val="120000"/>
                </a:lnSpc>
              </a:pPr>
              <a:r>
                <a:rPr lang="en-US" sz="1400" b="1">
                  <a:solidFill>
                    <a:schemeClr val="bg1"/>
                  </a:solidFill>
                  <a:latin typeface="Roboto" panose="02000000000000000000" pitchFamily="2" charset="0"/>
                  <a:ea typeface="Roboto" panose="02000000000000000000" pitchFamily="2" charset="0"/>
                  <a:cs typeface="Helvetica" charset="0"/>
                </a:rPr>
                <a:t>Ahren E. Lehnert</a:t>
              </a:r>
            </a:p>
            <a:p>
              <a:pPr algn="ctr">
                <a:lnSpc>
                  <a:spcPct val="120000"/>
                </a:lnSpc>
              </a:pPr>
              <a:r>
                <a:rPr lang="en-US" sz="1400">
                  <a:solidFill>
                    <a:schemeClr val="bg1"/>
                  </a:solidFill>
                  <a:latin typeface="Roboto"/>
                  <a:ea typeface="Roboto" panose="02000000000000000000" pitchFamily="2" charset="0"/>
                  <a:cs typeface="Helvetica"/>
                </a:rPr>
                <a:t>Senior Manager, Graphite</a:t>
              </a:r>
              <a:endParaRPr lang="en-US" sz="1400">
                <a:solidFill>
                  <a:schemeClr val="bg1"/>
                </a:solidFill>
                <a:latin typeface="Roboto" panose="02000000000000000000" pitchFamily="2" charset="0"/>
                <a:ea typeface="Roboto" panose="02000000000000000000" pitchFamily="2" charset="0"/>
                <a:cs typeface="Helvetica" charset="0"/>
              </a:endParaRPr>
            </a:p>
          </p:txBody>
        </p:sp>
      </p:grpSp>
      <p:pic>
        <p:nvPicPr>
          <p:cNvPr id="28" name="Picture 27">
            <a:extLst>
              <a:ext uri="{FF2B5EF4-FFF2-40B4-BE49-F238E27FC236}">
                <a16:creationId xmlns:a16="http://schemas.microsoft.com/office/drawing/2014/main" id="{A7CF16DD-8326-1A4D-9F2E-06F6F18927A0}"/>
              </a:ext>
            </a:extLst>
          </p:cNvPr>
          <p:cNvPicPr>
            <a:picLocks noChangeAspect="1"/>
          </p:cNvPicPr>
          <p:nvPr/>
        </p:nvPicPr>
        <p:blipFill rotWithShape="1">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069329" y="4116"/>
            <a:ext cx="8117461" cy="883677"/>
          </a:xfrm>
          <a:prstGeom prst="rect">
            <a:avLst/>
          </a:prstGeom>
        </p:spPr>
      </p:pic>
      <p:sp>
        <p:nvSpPr>
          <p:cNvPr id="21" name="Rectangle 20">
            <a:extLst>
              <a:ext uri="{FF2B5EF4-FFF2-40B4-BE49-F238E27FC236}">
                <a16:creationId xmlns:a16="http://schemas.microsoft.com/office/drawing/2014/main" id="{35E08857-9031-D043-BA4A-59BBFAB58EF8}"/>
              </a:ext>
            </a:extLst>
          </p:cNvPr>
          <p:cNvSpPr/>
          <p:nvPr/>
        </p:nvSpPr>
        <p:spPr>
          <a:xfrm>
            <a:off x="4078207" y="0"/>
            <a:ext cx="8117461" cy="883677"/>
          </a:xfrm>
          <a:prstGeom prst="rect">
            <a:avLst/>
          </a:prstGeom>
          <a:gradFill>
            <a:gsLst>
              <a:gs pos="30000">
                <a:srgbClr val="FFFFFF">
                  <a:alpha val="0"/>
                </a:srgbClr>
              </a:gs>
              <a:gs pos="8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45DC9C67-58F9-CA4C-AA27-8BF9734B7DC8}"/>
              </a:ext>
            </a:extLst>
          </p:cNvPr>
          <p:cNvGraphicFramePr>
            <a:graphicFrameLocks noGrp="1"/>
          </p:cNvGraphicFramePr>
          <p:nvPr>
            <p:extLst>
              <p:ext uri="{D42A27DB-BD31-4B8C-83A1-F6EECF244321}">
                <p14:modId xmlns:p14="http://schemas.microsoft.com/office/powerpoint/2010/main" val="1987237725"/>
              </p:ext>
            </p:extLst>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a:solidFill>
                          <a:srgbClr val="979798"/>
                        </a:solidFill>
                        <a:latin typeface="Roboto"/>
                        <a:ea typeface="Roboto" pitchFamily="2" charset="0"/>
                        <a:cs typeface="Aria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grpSp>
        <p:nvGrpSpPr>
          <p:cNvPr id="13" name="Group 12">
            <a:extLst>
              <a:ext uri="{FF2B5EF4-FFF2-40B4-BE49-F238E27FC236}">
                <a16:creationId xmlns:a16="http://schemas.microsoft.com/office/drawing/2014/main" id="{EB1F5620-380C-0846-8DE0-BAEFBDB1FEA5}"/>
              </a:ext>
            </a:extLst>
          </p:cNvPr>
          <p:cNvGrpSpPr/>
          <p:nvPr/>
        </p:nvGrpSpPr>
        <p:grpSpPr>
          <a:xfrm>
            <a:off x="519171" y="0"/>
            <a:ext cx="2678711" cy="765803"/>
            <a:chOff x="118071" y="0"/>
            <a:chExt cx="3193734" cy="913040"/>
          </a:xfrm>
        </p:grpSpPr>
        <p:grpSp>
          <p:nvGrpSpPr>
            <p:cNvPr id="14" name="Group 13">
              <a:extLst>
                <a:ext uri="{FF2B5EF4-FFF2-40B4-BE49-F238E27FC236}">
                  <a16:creationId xmlns:a16="http://schemas.microsoft.com/office/drawing/2014/main" id="{10E83B01-AA67-7041-B155-F6CA87DF7DDA}"/>
                </a:ext>
              </a:extLst>
            </p:cNvPr>
            <p:cNvGrpSpPr/>
            <p:nvPr/>
          </p:nvGrpSpPr>
          <p:grpSpPr>
            <a:xfrm>
              <a:off x="1084870" y="0"/>
              <a:ext cx="2226935" cy="872750"/>
              <a:chOff x="1188061" y="-53204"/>
              <a:chExt cx="2226935" cy="872750"/>
            </a:xfrm>
          </p:grpSpPr>
          <p:sp>
            <p:nvSpPr>
              <p:cNvPr id="18" name="TextBox 17">
                <a:extLst>
                  <a:ext uri="{FF2B5EF4-FFF2-40B4-BE49-F238E27FC236}">
                    <a16:creationId xmlns:a16="http://schemas.microsoft.com/office/drawing/2014/main" id="{616CC2AB-827A-D047-985E-20597BCD0F60}"/>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19" name="TextBox 18">
                <a:extLst>
                  <a:ext uri="{FF2B5EF4-FFF2-40B4-BE49-F238E27FC236}">
                    <a16:creationId xmlns:a16="http://schemas.microsoft.com/office/drawing/2014/main" id="{487D9913-66B3-4945-BEDB-8E946938452F}"/>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17" name="Picture 16">
              <a:extLst>
                <a:ext uri="{FF2B5EF4-FFF2-40B4-BE49-F238E27FC236}">
                  <a16:creationId xmlns:a16="http://schemas.microsoft.com/office/drawing/2014/main" id="{87FDE137-598D-FB49-91FC-1B154A7D19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5" name="Rectangle 14">
            <a:extLst>
              <a:ext uri="{FF2B5EF4-FFF2-40B4-BE49-F238E27FC236}">
                <a16:creationId xmlns:a16="http://schemas.microsoft.com/office/drawing/2014/main" id="{3F49B90D-2717-C142-8BB8-B738C4582214}"/>
              </a:ext>
            </a:extLst>
          </p:cNvPr>
          <p:cNvSpPr/>
          <p:nvPr/>
        </p:nvSpPr>
        <p:spPr>
          <a:xfrm>
            <a:off x="4182603"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a:solidFill>
                  <a:schemeClr val="bg1"/>
                </a:solidFill>
                <a:latin typeface="Roboto"/>
              </a:rPr>
              <a:t>The Presenters</a:t>
            </a:r>
          </a:p>
        </p:txBody>
      </p:sp>
      <p:grpSp>
        <p:nvGrpSpPr>
          <p:cNvPr id="3" name="Group 2">
            <a:extLst>
              <a:ext uri="{FF2B5EF4-FFF2-40B4-BE49-F238E27FC236}">
                <a16:creationId xmlns:a16="http://schemas.microsoft.com/office/drawing/2014/main" id="{38AD9017-C2F5-934B-97E6-7CBD60DE48DB}"/>
              </a:ext>
            </a:extLst>
          </p:cNvPr>
          <p:cNvGrpSpPr/>
          <p:nvPr/>
        </p:nvGrpSpPr>
        <p:grpSpPr>
          <a:xfrm>
            <a:off x="4447887" y="3936416"/>
            <a:ext cx="7360345" cy="2629181"/>
            <a:chOff x="4447887" y="3767856"/>
            <a:chExt cx="7360345" cy="2629181"/>
          </a:xfrm>
        </p:grpSpPr>
        <p:sp>
          <p:nvSpPr>
            <p:cNvPr id="47" name="TextBox 46">
              <a:extLst>
                <a:ext uri="{FF2B5EF4-FFF2-40B4-BE49-F238E27FC236}">
                  <a16:creationId xmlns:a16="http://schemas.microsoft.com/office/drawing/2014/main" id="{D3EE4BD4-367F-F747-A64C-E409961A2C42}"/>
                </a:ext>
              </a:extLst>
            </p:cNvPr>
            <p:cNvSpPr txBox="1"/>
            <p:nvPr/>
          </p:nvSpPr>
          <p:spPr>
            <a:xfrm>
              <a:off x="4447887" y="3767856"/>
              <a:ext cx="7360345" cy="1547090"/>
            </a:xfrm>
            <a:prstGeom prst="rect">
              <a:avLst/>
            </a:prstGeom>
            <a:noFill/>
          </p:spPr>
          <p:txBody>
            <a:bodyPr wrap="square" lIns="91440" tIns="45720" rIns="91440" bIns="45720" rtlCol="0" anchor="t">
              <a:spAutoFit/>
            </a:bodyPr>
            <a:lstStyle/>
            <a:p>
              <a:pPr algn="just">
                <a:lnSpc>
                  <a:spcPct val="120000"/>
                </a:lnSpc>
              </a:pPr>
              <a:r>
                <a:rPr lang="en-US" sz="1600">
                  <a:solidFill>
                    <a:srgbClr val="59595B"/>
                  </a:solidFill>
                  <a:latin typeface="Roboto"/>
                  <a:ea typeface="Roboto" panose="02000000000000000000" pitchFamily="2" charset="0"/>
                </a:rPr>
                <a:t>Ahren E. Lehnert is an information and knowledge management professional with nearly twenty years' experience in taxonomy, text analytics, search, and content and records management. Ahren is Senior Manager, Graphite at </a:t>
              </a:r>
              <a:r>
                <a:rPr lang="en-US" sz="1600" err="1">
                  <a:solidFill>
                    <a:srgbClr val="59595B"/>
                  </a:solidFill>
                  <a:latin typeface="Roboto"/>
                  <a:ea typeface="Roboto" panose="02000000000000000000" pitchFamily="2" charset="0"/>
                </a:rPr>
                <a:t>Synaptica</a:t>
              </a:r>
              <a:r>
                <a:rPr lang="en-US" sz="1600">
                  <a:solidFill>
                    <a:srgbClr val="59595B"/>
                  </a:solidFill>
                  <a:latin typeface="Roboto"/>
                  <a:ea typeface="Roboto" panose="02000000000000000000" pitchFamily="2" charset="0"/>
                </a:rPr>
                <a:t>, LLC, a provider of taxonomy, ontology, and text analytics products and services.</a:t>
              </a:r>
            </a:p>
          </p:txBody>
        </p:sp>
        <p:grpSp>
          <p:nvGrpSpPr>
            <p:cNvPr id="46" name="Group 45">
              <a:extLst>
                <a:ext uri="{FF2B5EF4-FFF2-40B4-BE49-F238E27FC236}">
                  <a16:creationId xmlns:a16="http://schemas.microsoft.com/office/drawing/2014/main" id="{73F3EE7F-11ED-8042-A2C0-136AE3ADEFEF}"/>
                </a:ext>
              </a:extLst>
            </p:cNvPr>
            <p:cNvGrpSpPr/>
            <p:nvPr/>
          </p:nvGrpSpPr>
          <p:grpSpPr>
            <a:xfrm>
              <a:off x="4447887" y="5498983"/>
              <a:ext cx="7360345" cy="898054"/>
              <a:chOff x="4462983" y="5831589"/>
              <a:chExt cx="7360345" cy="898054"/>
            </a:xfrm>
          </p:grpSpPr>
          <p:grpSp>
            <p:nvGrpSpPr>
              <p:cNvPr id="49" name="Group 48">
                <a:extLst>
                  <a:ext uri="{FF2B5EF4-FFF2-40B4-BE49-F238E27FC236}">
                    <a16:creationId xmlns:a16="http://schemas.microsoft.com/office/drawing/2014/main" id="{4FF94928-29E2-C44B-B84E-E5E4320392FC}"/>
                  </a:ext>
                </a:extLst>
              </p:cNvPr>
              <p:cNvGrpSpPr/>
              <p:nvPr/>
            </p:nvGrpSpPr>
            <p:grpSpPr>
              <a:xfrm>
                <a:off x="8555066" y="6258614"/>
                <a:ext cx="3268262" cy="338554"/>
                <a:chOff x="8555066" y="6258614"/>
                <a:chExt cx="3268262" cy="338554"/>
              </a:xfrm>
            </p:grpSpPr>
            <p:pic>
              <p:nvPicPr>
                <p:cNvPr id="60" name="Picture 59">
                  <a:extLst>
                    <a:ext uri="{FF2B5EF4-FFF2-40B4-BE49-F238E27FC236}">
                      <a16:creationId xmlns:a16="http://schemas.microsoft.com/office/drawing/2014/main" id="{3151CD7D-501E-D048-9F50-1E18A0D06B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55066" y="6259240"/>
                  <a:ext cx="337302" cy="337302"/>
                </a:xfrm>
                <a:prstGeom prst="rect">
                  <a:avLst/>
                </a:prstGeom>
              </p:spPr>
            </p:pic>
            <p:sp>
              <p:nvSpPr>
                <p:cNvPr id="61" name="TextBox 11">
                  <a:extLst>
                    <a:ext uri="{FF2B5EF4-FFF2-40B4-BE49-F238E27FC236}">
                      <a16:creationId xmlns:a16="http://schemas.microsoft.com/office/drawing/2014/main" id="{8AA449A0-AE5E-FB41-BD18-F96C1A6C8141}"/>
                    </a:ext>
                  </a:extLst>
                </p:cNvPr>
                <p:cNvSpPr txBox="1"/>
                <p:nvPr/>
              </p:nvSpPr>
              <p:spPr>
                <a:xfrm>
                  <a:off x="8901708" y="6258614"/>
                  <a:ext cx="2921620" cy="33855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1B2884"/>
                      </a:solidFill>
                      <a:latin typeface="Roboto"/>
                      <a:ea typeface="Roboto" panose="02000000000000000000" pitchFamily="2" charset="0"/>
                      <a:cs typeface="Helvetica"/>
                    </a:rPr>
                    <a:t>ahren.lehnert@synaptica.com</a:t>
                  </a:r>
                </a:p>
              </p:txBody>
            </p:sp>
          </p:grpSp>
          <p:grpSp>
            <p:nvGrpSpPr>
              <p:cNvPr id="50" name="Group 49">
                <a:extLst>
                  <a:ext uri="{FF2B5EF4-FFF2-40B4-BE49-F238E27FC236}">
                    <a16:creationId xmlns:a16="http://schemas.microsoft.com/office/drawing/2014/main" id="{E3B40B9D-63A7-2F41-9272-294023C3939D}"/>
                  </a:ext>
                </a:extLst>
              </p:cNvPr>
              <p:cNvGrpSpPr/>
              <p:nvPr/>
            </p:nvGrpSpPr>
            <p:grpSpPr>
              <a:xfrm>
                <a:off x="8553200" y="5831589"/>
                <a:ext cx="2369803" cy="338554"/>
                <a:chOff x="8553200" y="5831589"/>
                <a:chExt cx="2369803" cy="338554"/>
              </a:xfrm>
            </p:grpSpPr>
            <p:pic>
              <p:nvPicPr>
                <p:cNvPr id="58" name="Picture 57">
                  <a:extLst>
                    <a:ext uri="{FF2B5EF4-FFF2-40B4-BE49-F238E27FC236}">
                      <a16:creationId xmlns:a16="http://schemas.microsoft.com/office/drawing/2014/main" id="{71461036-FE4C-1E4A-95BA-D73CB2DE9EDB}"/>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8553200" y="5872850"/>
                  <a:ext cx="338328" cy="256032"/>
                </a:xfrm>
                <a:prstGeom prst="rect">
                  <a:avLst/>
                </a:prstGeom>
              </p:spPr>
            </p:pic>
            <p:sp>
              <p:nvSpPr>
                <p:cNvPr id="59" name="TextBox 9">
                  <a:extLst>
                    <a:ext uri="{FF2B5EF4-FFF2-40B4-BE49-F238E27FC236}">
                      <a16:creationId xmlns:a16="http://schemas.microsoft.com/office/drawing/2014/main" id="{F1D653B3-7086-2B4A-8181-B0C28F54EE4B}"/>
                    </a:ext>
                  </a:extLst>
                </p:cNvPr>
                <p:cNvSpPr txBox="1"/>
                <p:nvPr/>
              </p:nvSpPr>
              <p:spPr>
                <a:xfrm>
                  <a:off x="8900355" y="5831589"/>
                  <a:ext cx="2022648" cy="33855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1B2884"/>
                      </a:solidFill>
                      <a:latin typeface="Roboto"/>
                      <a:ea typeface="Roboto" panose="02000000000000000000" pitchFamily="2" charset="0"/>
                      <a:cs typeface="Helvetica"/>
                    </a:rPr>
                    <a:t>www.synaptica.com</a:t>
                  </a:r>
                </a:p>
              </p:txBody>
            </p:sp>
          </p:grpSp>
          <p:grpSp>
            <p:nvGrpSpPr>
              <p:cNvPr id="51" name="Group 50">
                <a:extLst>
                  <a:ext uri="{FF2B5EF4-FFF2-40B4-BE49-F238E27FC236}">
                    <a16:creationId xmlns:a16="http://schemas.microsoft.com/office/drawing/2014/main" id="{B61CBC83-6ABF-6843-ADB2-5420B2B7FAB0}"/>
                  </a:ext>
                </a:extLst>
              </p:cNvPr>
              <p:cNvGrpSpPr/>
              <p:nvPr/>
            </p:nvGrpSpPr>
            <p:grpSpPr>
              <a:xfrm>
                <a:off x="4590295" y="5831589"/>
                <a:ext cx="1911870" cy="338554"/>
                <a:chOff x="4590295" y="5831589"/>
                <a:chExt cx="1911870" cy="338554"/>
              </a:xfrm>
            </p:grpSpPr>
            <p:pic>
              <p:nvPicPr>
                <p:cNvPr id="56" name="Picture 55">
                  <a:extLst>
                    <a:ext uri="{FF2B5EF4-FFF2-40B4-BE49-F238E27FC236}">
                      <a16:creationId xmlns:a16="http://schemas.microsoft.com/office/drawing/2014/main" id="{6BB036F7-B53B-F742-B745-74E428BB34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90295" y="5832359"/>
                  <a:ext cx="337014" cy="337014"/>
                </a:xfrm>
                <a:prstGeom prst="rect">
                  <a:avLst/>
                </a:prstGeom>
              </p:spPr>
            </p:pic>
            <p:sp>
              <p:nvSpPr>
                <p:cNvPr id="57" name="TextBox 13">
                  <a:extLst>
                    <a:ext uri="{FF2B5EF4-FFF2-40B4-BE49-F238E27FC236}">
                      <a16:creationId xmlns:a16="http://schemas.microsoft.com/office/drawing/2014/main" id="{EEDE2A63-7AE1-ED4B-83B2-2C61F7AC13D7}"/>
                    </a:ext>
                  </a:extLst>
                </p:cNvPr>
                <p:cNvSpPr txBox="1"/>
                <p:nvPr/>
              </p:nvSpPr>
              <p:spPr>
                <a:xfrm>
                  <a:off x="4936793" y="5831589"/>
                  <a:ext cx="1565372" cy="33855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1B2884"/>
                      </a:solidFill>
                      <a:latin typeface="Roboto"/>
                      <a:ea typeface="Roboto" panose="02000000000000000000" pitchFamily="2" charset="0"/>
                      <a:cs typeface="Helvetica"/>
                    </a:rPr>
                    <a:t>@ahrenlehnert</a:t>
                  </a:r>
                </a:p>
              </p:txBody>
            </p:sp>
          </p:grpSp>
          <p:grpSp>
            <p:nvGrpSpPr>
              <p:cNvPr id="52" name="Group 51">
                <a:extLst>
                  <a:ext uri="{FF2B5EF4-FFF2-40B4-BE49-F238E27FC236}">
                    <a16:creationId xmlns:a16="http://schemas.microsoft.com/office/drawing/2014/main" id="{A0860B9E-20B5-F24A-BAAB-3AC260491F58}"/>
                  </a:ext>
                </a:extLst>
              </p:cNvPr>
              <p:cNvGrpSpPr/>
              <p:nvPr/>
            </p:nvGrpSpPr>
            <p:grpSpPr>
              <a:xfrm>
                <a:off x="4462983" y="6126139"/>
                <a:ext cx="3934495" cy="603504"/>
                <a:chOff x="4462983" y="6126139"/>
                <a:chExt cx="3934495" cy="603504"/>
              </a:xfrm>
            </p:grpSpPr>
            <p:pic>
              <p:nvPicPr>
                <p:cNvPr id="53" name="Picture 52">
                  <a:extLst>
                    <a:ext uri="{FF2B5EF4-FFF2-40B4-BE49-F238E27FC236}">
                      <a16:creationId xmlns:a16="http://schemas.microsoft.com/office/drawing/2014/main" id="{9D0EC777-7A1F-6443-BF1A-B64EB486D47A}"/>
                    </a:ext>
                  </a:extLst>
                </p:cNvPr>
                <p:cNvPicPr>
                  <a:picLocks noChangeAspect="1"/>
                </p:cNvPicPr>
                <p:nvPr/>
              </p:nvPicPr>
              <p:blipFill>
                <a:blip r:embed="rId9"/>
                <a:stretch>
                  <a:fillRect/>
                </a:stretch>
              </p:blipFill>
              <p:spPr>
                <a:xfrm>
                  <a:off x="4462983" y="6126139"/>
                  <a:ext cx="603504" cy="603504"/>
                </a:xfrm>
                <a:prstGeom prst="rect">
                  <a:avLst/>
                </a:prstGeom>
              </p:spPr>
            </p:pic>
            <p:sp>
              <p:nvSpPr>
                <p:cNvPr id="54" name="TextBox 13">
                  <a:extLst>
                    <a:ext uri="{FF2B5EF4-FFF2-40B4-BE49-F238E27FC236}">
                      <a16:creationId xmlns:a16="http://schemas.microsoft.com/office/drawing/2014/main" id="{6928FBA3-A959-504C-B657-D68979D98C12}"/>
                    </a:ext>
                  </a:extLst>
                </p:cNvPr>
                <p:cNvSpPr txBox="1"/>
                <p:nvPr/>
              </p:nvSpPr>
              <p:spPr>
                <a:xfrm>
                  <a:off x="4942726" y="6258614"/>
                  <a:ext cx="3454752" cy="33855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err="1">
                      <a:solidFill>
                        <a:srgbClr val="1B2884"/>
                      </a:solidFill>
                      <a:latin typeface="Roboto"/>
                      <a:ea typeface="Roboto" panose="02000000000000000000" pitchFamily="2" charset="0"/>
                      <a:cs typeface="Helvetica"/>
                    </a:rPr>
                    <a:t>www.linkedin.com</a:t>
                  </a:r>
                  <a:r>
                    <a:rPr lang="en-US" sz="1600">
                      <a:solidFill>
                        <a:srgbClr val="1B2884"/>
                      </a:solidFill>
                      <a:latin typeface="Roboto"/>
                      <a:ea typeface="Roboto" panose="02000000000000000000" pitchFamily="2" charset="0"/>
                      <a:cs typeface="Helvetica"/>
                    </a:rPr>
                    <a:t>/in/</a:t>
                  </a:r>
                  <a:r>
                    <a:rPr lang="en-US" sz="1600" err="1">
                      <a:solidFill>
                        <a:srgbClr val="1B2884"/>
                      </a:solidFill>
                      <a:latin typeface="Roboto"/>
                      <a:ea typeface="Roboto" panose="02000000000000000000" pitchFamily="2" charset="0"/>
                      <a:cs typeface="Helvetica"/>
                    </a:rPr>
                    <a:t>ahren-lehnert</a:t>
                  </a:r>
                  <a:r>
                    <a:rPr lang="en-US" sz="1600">
                      <a:solidFill>
                        <a:srgbClr val="1B2884"/>
                      </a:solidFill>
                      <a:latin typeface="Roboto"/>
                      <a:ea typeface="Roboto" panose="02000000000000000000" pitchFamily="2" charset="0"/>
                      <a:cs typeface="Helvetica"/>
                    </a:rPr>
                    <a:t>/</a:t>
                  </a:r>
                </a:p>
              </p:txBody>
            </p:sp>
          </p:grpSp>
        </p:grpSp>
      </p:grpSp>
      <p:grpSp>
        <p:nvGrpSpPr>
          <p:cNvPr id="2" name="Group 1">
            <a:extLst>
              <a:ext uri="{FF2B5EF4-FFF2-40B4-BE49-F238E27FC236}">
                <a16:creationId xmlns:a16="http://schemas.microsoft.com/office/drawing/2014/main" id="{C8801359-8972-BA45-9BB6-D455CB3FE397}"/>
              </a:ext>
            </a:extLst>
          </p:cNvPr>
          <p:cNvGrpSpPr/>
          <p:nvPr/>
        </p:nvGrpSpPr>
        <p:grpSpPr>
          <a:xfrm>
            <a:off x="4349467" y="1331252"/>
            <a:ext cx="7557185" cy="2023614"/>
            <a:chOff x="4349467" y="972344"/>
            <a:chExt cx="7557185" cy="2023614"/>
          </a:xfrm>
        </p:grpSpPr>
        <p:sp>
          <p:nvSpPr>
            <p:cNvPr id="79" name="TextBox 78">
              <a:extLst>
                <a:ext uri="{FF2B5EF4-FFF2-40B4-BE49-F238E27FC236}">
                  <a16:creationId xmlns:a16="http://schemas.microsoft.com/office/drawing/2014/main" id="{A3348145-24B6-EB47-8390-CB57967DAA64}"/>
                </a:ext>
              </a:extLst>
            </p:cNvPr>
            <p:cNvSpPr txBox="1"/>
            <p:nvPr/>
          </p:nvSpPr>
          <p:spPr>
            <a:xfrm>
              <a:off x="4447887" y="972344"/>
              <a:ext cx="7360345" cy="956159"/>
            </a:xfrm>
            <a:prstGeom prst="rect">
              <a:avLst/>
            </a:prstGeom>
            <a:noFill/>
          </p:spPr>
          <p:txBody>
            <a:bodyPr wrap="square" rtlCol="0">
              <a:spAutoFit/>
            </a:bodyPr>
            <a:lstStyle/>
            <a:p>
              <a:pPr algn="just">
                <a:lnSpc>
                  <a:spcPct val="120000"/>
                </a:lnSpc>
              </a:pPr>
              <a:r>
                <a:rPr lang="en-US" sz="1600">
                  <a:solidFill>
                    <a:srgbClr val="59595B"/>
                  </a:solidFill>
                  <a:latin typeface="Roboto"/>
                  <a:ea typeface="Roboto" panose="02000000000000000000" pitchFamily="2" charset="0"/>
                </a:rPr>
                <a:t>Bob </a:t>
              </a:r>
              <a:r>
                <a:rPr lang="en-US" sz="1600" err="1">
                  <a:solidFill>
                    <a:srgbClr val="59595B"/>
                  </a:solidFill>
                  <a:latin typeface="Roboto"/>
                  <a:ea typeface="Roboto" panose="02000000000000000000" pitchFamily="2" charset="0"/>
                </a:rPr>
                <a:t>Kasenchak</a:t>
              </a:r>
              <a:r>
                <a:rPr lang="en-US" sz="1600">
                  <a:solidFill>
                    <a:srgbClr val="59595B"/>
                  </a:solidFill>
                  <a:latin typeface="Roboto"/>
                  <a:ea typeface="Roboto" panose="02000000000000000000" pitchFamily="2" charset="0"/>
                </a:rPr>
                <a:t> is a taxonomist and </a:t>
              </a:r>
              <a:r>
                <a:rPr lang="en-US" sz="1600" err="1">
                  <a:solidFill>
                    <a:srgbClr val="59595B"/>
                  </a:solidFill>
                  <a:latin typeface="Roboto"/>
                  <a:ea typeface="Roboto" panose="02000000000000000000" pitchFamily="2" charset="0"/>
                </a:rPr>
                <a:t>ontologist</a:t>
              </a:r>
              <a:r>
                <a:rPr lang="en-US" sz="1600">
                  <a:solidFill>
                    <a:srgbClr val="59595B"/>
                  </a:solidFill>
                  <a:latin typeface="Roboto"/>
                  <a:ea typeface="Roboto" panose="02000000000000000000" pitchFamily="2" charset="0"/>
                </a:rPr>
                <a:t> with a focus on vocabulary development, indexing, software, and text analytics. Developed vocabulary projects for publishers and other enterprise clients.</a:t>
              </a:r>
            </a:p>
          </p:txBody>
        </p:sp>
        <p:grpSp>
          <p:nvGrpSpPr>
            <p:cNvPr id="62" name="Group 61">
              <a:extLst>
                <a:ext uri="{FF2B5EF4-FFF2-40B4-BE49-F238E27FC236}">
                  <a16:creationId xmlns:a16="http://schemas.microsoft.com/office/drawing/2014/main" id="{ACA2B52C-1C28-2542-B196-8DB6D7F3773D}"/>
                </a:ext>
              </a:extLst>
            </p:cNvPr>
            <p:cNvGrpSpPr/>
            <p:nvPr/>
          </p:nvGrpSpPr>
          <p:grpSpPr>
            <a:xfrm>
              <a:off x="4349467" y="2097904"/>
              <a:ext cx="7557185" cy="898054"/>
              <a:chOff x="4462983" y="5831589"/>
              <a:chExt cx="7557185" cy="898054"/>
            </a:xfrm>
          </p:grpSpPr>
          <p:grpSp>
            <p:nvGrpSpPr>
              <p:cNvPr id="63" name="Group 62">
                <a:extLst>
                  <a:ext uri="{FF2B5EF4-FFF2-40B4-BE49-F238E27FC236}">
                    <a16:creationId xmlns:a16="http://schemas.microsoft.com/office/drawing/2014/main" id="{1F7CCA1C-D6CE-A346-92A3-9E6C530CB9BB}"/>
                  </a:ext>
                </a:extLst>
              </p:cNvPr>
              <p:cNvGrpSpPr/>
              <p:nvPr/>
            </p:nvGrpSpPr>
            <p:grpSpPr>
              <a:xfrm>
                <a:off x="8555066" y="6258614"/>
                <a:ext cx="3465102" cy="338554"/>
                <a:chOff x="8555066" y="6258614"/>
                <a:chExt cx="3465102" cy="338554"/>
              </a:xfrm>
            </p:grpSpPr>
            <p:pic>
              <p:nvPicPr>
                <p:cNvPr id="93" name="Picture 92">
                  <a:extLst>
                    <a:ext uri="{FF2B5EF4-FFF2-40B4-BE49-F238E27FC236}">
                      <a16:creationId xmlns:a16="http://schemas.microsoft.com/office/drawing/2014/main" id="{31D1CB95-9659-7A42-A92A-75947D1909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55066" y="6259240"/>
                  <a:ext cx="337302" cy="337302"/>
                </a:xfrm>
                <a:prstGeom prst="rect">
                  <a:avLst/>
                </a:prstGeom>
              </p:spPr>
            </p:pic>
            <p:sp>
              <p:nvSpPr>
                <p:cNvPr id="94" name="TextBox 11">
                  <a:extLst>
                    <a:ext uri="{FF2B5EF4-FFF2-40B4-BE49-F238E27FC236}">
                      <a16:creationId xmlns:a16="http://schemas.microsoft.com/office/drawing/2014/main" id="{BB5F95AF-C20D-BF46-B116-D9920D57BB46}"/>
                    </a:ext>
                  </a:extLst>
                </p:cNvPr>
                <p:cNvSpPr txBox="1"/>
                <p:nvPr/>
              </p:nvSpPr>
              <p:spPr>
                <a:xfrm>
                  <a:off x="8901707" y="6258614"/>
                  <a:ext cx="3118461" cy="33855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err="1">
                      <a:solidFill>
                        <a:srgbClr val="1B2884"/>
                      </a:solidFill>
                      <a:latin typeface="Roboto"/>
                      <a:ea typeface="Roboto" panose="02000000000000000000" pitchFamily="2" charset="0"/>
                      <a:cs typeface="Helvetica"/>
                    </a:rPr>
                    <a:t>bob.kasenchak@synaptica.com</a:t>
                  </a:r>
                  <a:endParaRPr lang="en-US" sz="1600">
                    <a:solidFill>
                      <a:srgbClr val="1B2884"/>
                    </a:solidFill>
                    <a:latin typeface="Roboto"/>
                    <a:ea typeface="Roboto" panose="02000000000000000000" pitchFamily="2" charset="0"/>
                    <a:cs typeface="Helvetica"/>
                  </a:endParaRPr>
                </a:p>
              </p:txBody>
            </p:sp>
          </p:grpSp>
          <p:grpSp>
            <p:nvGrpSpPr>
              <p:cNvPr id="64" name="Group 63">
                <a:extLst>
                  <a:ext uri="{FF2B5EF4-FFF2-40B4-BE49-F238E27FC236}">
                    <a16:creationId xmlns:a16="http://schemas.microsoft.com/office/drawing/2014/main" id="{932F0FFB-E678-5B4E-A387-E2358BEAF42A}"/>
                  </a:ext>
                </a:extLst>
              </p:cNvPr>
              <p:cNvGrpSpPr/>
              <p:nvPr/>
            </p:nvGrpSpPr>
            <p:grpSpPr>
              <a:xfrm>
                <a:off x="8553200" y="5831589"/>
                <a:ext cx="2369803" cy="338554"/>
                <a:chOff x="8553200" y="5831589"/>
                <a:chExt cx="2369803" cy="338554"/>
              </a:xfrm>
            </p:grpSpPr>
            <p:pic>
              <p:nvPicPr>
                <p:cNvPr id="91" name="Picture 90">
                  <a:extLst>
                    <a:ext uri="{FF2B5EF4-FFF2-40B4-BE49-F238E27FC236}">
                      <a16:creationId xmlns:a16="http://schemas.microsoft.com/office/drawing/2014/main" id="{DB7CD21D-4572-4A43-A03E-394B899A55BD}"/>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8553200" y="5872850"/>
                  <a:ext cx="338328" cy="256032"/>
                </a:xfrm>
                <a:prstGeom prst="rect">
                  <a:avLst/>
                </a:prstGeom>
              </p:spPr>
            </p:pic>
            <p:sp>
              <p:nvSpPr>
                <p:cNvPr id="92" name="TextBox 9">
                  <a:extLst>
                    <a:ext uri="{FF2B5EF4-FFF2-40B4-BE49-F238E27FC236}">
                      <a16:creationId xmlns:a16="http://schemas.microsoft.com/office/drawing/2014/main" id="{1EF495E6-73AC-E940-988B-DFAA4098568A}"/>
                    </a:ext>
                  </a:extLst>
                </p:cNvPr>
                <p:cNvSpPr txBox="1"/>
                <p:nvPr/>
              </p:nvSpPr>
              <p:spPr>
                <a:xfrm>
                  <a:off x="8900355" y="5831589"/>
                  <a:ext cx="2022648" cy="33855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1B2884"/>
                      </a:solidFill>
                      <a:latin typeface="Roboto"/>
                      <a:ea typeface="Roboto" panose="02000000000000000000" pitchFamily="2" charset="0"/>
                      <a:cs typeface="Helvetica"/>
                    </a:rPr>
                    <a:t>www.synaptica.com</a:t>
                  </a:r>
                </a:p>
              </p:txBody>
            </p:sp>
          </p:grpSp>
          <p:grpSp>
            <p:nvGrpSpPr>
              <p:cNvPr id="65" name="Group 64">
                <a:extLst>
                  <a:ext uri="{FF2B5EF4-FFF2-40B4-BE49-F238E27FC236}">
                    <a16:creationId xmlns:a16="http://schemas.microsoft.com/office/drawing/2014/main" id="{7B120593-0360-B544-8A4A-5A8A26CC3AA5}"/>
                  </a:ext>
                </a:extLst>
              </p:cNvPr>
              <p:cNvGrpSpPr/>
              <p:nvPr/>
            </p:nvGrpSpPr>
            <p:grpSpPr>
              <a:xfrm>
                <a:off x="4590295" y="5831589"/>
                <a:ext cx="1911870" cy="338554"/>
                <a:chOff x="4590295" y="5831589"/>
                <a:chExt cx="1911870" cy="338554"/>
              </a:xfrm>
            </p:grpSpPr>
            <p:pic>
              <p:nvPicPr>
                <p:cNvPr id="89" name="Picture 88">
                  <a:extLst>
                    <a:ext uri="{FF2B5EF4-FFF2-40B4-BE49-F238E27FC236}">
                      <a16:creationId xmlns:a16="http://schemas.microsoft.com/office/drawing/2014/main" id="{09B777AE-4D5B-F04E-B54F-7CA453F2BF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90295" y="5832359"/>
                  <a:ext cx="337014" cy="337014"/>
                </a:xfrm>
                <a:prstGeom prst="rect">
                  <a:avLst/>
                </a:prstGeom>
              </p:spPr>
            </p:pic>
            <p:sp>
              <p:nvSpPr>
                <p:cNvPr id="90" name="TextBox 13">
                  <a:extLst>
                    <a:ext uri="{FF2B5EF4-FFF2-40B4-BE49-F238E27FC236}">
                      <a16:creationId xmlns:a16="http://schemas.microsoft.com/office/drawing/2014/main" id="{65036CE9-FD01-4245-B87F-C2956A1C1E3D}"/>
                    </a:ext>
                  </a:extLst>
                </p:cNvPr>
                <p:cNvSpPr txBox="1"/>
                <p:nvPr/>
              </p:nvSpPr>
              <p:spPr>
                <a:xfrm>
                  <a:off x="4936793" y="5831589"/>
                  <a:ext cx="1565372" cy="338554"/>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1B2884"/>
                      </a:solidFill>
                      <a:latin typeface="Roboto"/>
                      <a:ea typeface="Roboto" panose="02000000000000000000" pitchFamily="2" charset="0"/>
                      <a:cs typeface="Helvetica"/>
                    </a:rPr>
                    <a:t>@</a:t>
                  </a:r>
                  <a:r>
                    <a:rPr lang="en-US" sz="1600" err="1">
                      <a:solidFill>
                        <a:srgbClr val="1B2884"/>
                      </a:solidFill>
                      <a:latin typeface="Roboto"/>
                      <a:ea typeface="Roboto" panose="02000000000000000000" pitchFamily="2" charset="0"/>
                      <a:cs typeface="Helvetica"/>
                    </a:rPr>
                    <a:t>taxobob</a:t>
                  </a:r>
                  <a:endParaRPr lang="en-US" sz="1600">
                    <a:solidFill>
                      <a:srgbClr val="1B2884"/>
                    </a:solidFill>
                    <a:latin typeface="Roboto"/>
                    <a:ea typeface="Roboto" panose="02000000000000000000" pitchFamily="2" charset="0"/>
                    <a:cs typeface="Helvetica"/>
                  </a:endParaRPr>
                </a:p>
              </p:txBody>
            </p:sp>
          </p:grpSp>
          <p:grpSp>
            <p:nvGrpSpPr>
              <p:cNvPr id="66" name="Group 65">
                <a:extLst>
                  <a:ext uri="{FF2B5EF4-FFF2-40B4-BE49-F238E27FC236}">
                    <a16:creationId xmlns:a16="http://schemas.microsoft.com/office/drawing/2014/main" id="{89E65940-AABF-BE4E-ADC4-D2F126F14340}"/>
                  </a:ext>
                </a:extLst>
              </p:cNvPr>
              <p:cNvGrpSpPr/>
              <p:nvPr/>
            </p:nvGrpSpPr>
            <p:grpSpPr>
              <a:xfrm>
                <a:off x="4462983" y="6126139"/>
                <a:ext cx="3925529" cy="603504"/>
                <a:chOff x="4462983" y="6126139"/>
                <a:chExt cx="3925529" cy="603504"/>
              </a:xfrm>
            </p:grpSpPr>
            <p:pic>
              <p:nvPicPr>
                <p:cNvPr id="76" name="Picture 75">
                  <a:extLst>
                    <a:ext uri="{FF2B5EF4-FFF2-40B4-BE49-F238E27FC236}">
                      <a16:creationId xmlns:a16="http://schemas.microsoft.com/office/drawing/2014/main" id="{B79A0EFB-D1E5-534B-AF5B-9346AF7C44D0}"/>
                    </a:ext>
                  </a:extLst>
                </p:cNvPr>
                <p:cNvPicPr>
                  <a:picLocks noChangeAspect="1"/>
                </p:cNvPicPr>
                <p:nvPr/>
              </p:nvPicPr>
              <p:blipFill>
                <a:blip r:embed="rId9"/>
                <a:stretch>
                  <a:fillRect/>
                </a:stretch>
              </p:blipFill>
              <p:spPr>
                <a:xfrm>
                  <a:off x="4462983" y="6126139"/>
                  <a:ext cx="603504" cy="603504"/>
                </a:xfrm>
                <a:prstGeom prst="rect">
                  <a:avLst/>
                </a:prstGeom>
              </p:spPr>
            </p:pic>
            <p:sp>
              <p:nvSpPr>
                <p:cNvPr id="77" name="TextBox 13">
                  <a:extLst>
                    <a:ext uri="{FF2B5EF4-FFF2-40B4-BE49-F238E27FC236}">
                      <a16:creationId xmlns:a16="http://schemas.microsoft.com/office/drawing/2014/main" id="{716C435B-FB9D-2E47-9564-CDC1E3F9EEA1}"/>
                    </a:ext>
                  </a:extLst>
                </p:cNvPr>
                <p:cNvSpPr txBox="1"/>
                <p:nvPr/>
              </p:nvSpPr>
              <p:spPr>
                <a:xfrm>
                  <a:off x="4933760" y="6143416"/>
                  <a:ext cx="3454752" cy="58477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1B2884"/>
                      </a:solidFill>
                      <a:latin typeface="Roboto"/>
                      <a:ea typeface="Roboto" panose="02000000000000000000" pitchFamily="2" charset="0"/>
                      <a:cs typeface="Helvetica"/>
                    </a:rPr>
                    <a:t>https://</a:t>
                  </a:r>
                  <a:r>
                    <a:rPr lang="en-US" sz="1600" err="1">
                      <a:solidFill>
                        <a:srgbClr val="1B2884"/>
                      </a:solidFill>
                      <a:latin typeface="Roboto"/>
                      <a:ea typeface="Roboto" panose="02000000000000000000" pitchFamily="2" charset="0"/>
                      <a:cs typeface="Helvetica"/>
                    </a:rPr>
                    <a:t>www.linkedin.com</a:t>
                  </a:r>
                  <a:r>
                    <a:rPr lang="en-US" sz="1600">
                      <a:solidFill>
                        <a:srgbClr val="1B2884"/>
                      </a:solidFill>
                      <a:latin typeface="Roboto"/>
                      <a:ea typeface="Roboto" panose="02000000000000000000" pitchFamily="2" charset="0"/>
                      <a:cs typeface="Helvetica"/>
                    </a:rPr>
                    <a:t>/in/bob-kasenchak-332bba55/</a:t>
                  </a:r>
                </a:p>
              </p:txBody>
            </p:sp>
          </p:grpSp>
        </p:grpSp>
      </p:grpSp>
      <p:graphicFrame>
        <p:nvGraphicFramePr>
          <p:cNvPr id="68" name="Table 67">
            <a:extLst>
              <a:ext uri="{FF2B5EF4-FFF2-40B4-BE49-F238E27FC236}">
                <a16:creationId xmlns:a16="http://schemas.microsoft.com/office/drawing/2014/main" id="{C5A0B557-CCFB-F447-9AFE-6577921C6DE9}"/>
              </a:ext>
            </a:extLst>
          </p:cNvPr>
          <p:cNvGraphicFramePr>
            <a:graphicFrameLocks noGrp="1"/>
          </p:cNvGraphicFramePr>
          <p:nvPr>
            <p:extLst>
              <p:ext uri="{D42A27DB-BD31-4B8C-83A1-F6EECF244321}">
                <p14:modId xmlns:p14="http://schemas.microsoft.com/office/powerpoint/2010/main" val="2420514501"/>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602276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anose="02000000000000000000" pitchFamily="2" charset="0"/>
              <a:ea typeface="Roboto" panose="02000000000000000000"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5003"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panose="02000000000000000000" pitchFamily="2" charset="0"/>
                <a:ea typeface="Roboto" panose="02000000000000000000" pitchFamily="2" charset="0"/>
              </a:rPr>
              <a:t>Linked Data</a:t>
            </a:r>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a:solidFill>
                          <a:srgbClr val="979798"/>
                        </a:solidFill>
                        <a:latin typeface="Roboto"/>
                        <a:cs typeface="Aria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200845" y="1044241"/>
            <a:ext cx="7859229" cy="1015663"/>
          </a:xfrm>
          <a:prstGeom prst="rect">
            <a:avLst/>
          </a:prstGeom>
          <a:noFill/>
        </p:spPr>
        <p:txBody>
          <a:bodyPr wrap="square" lIns="91440" tIns="45720" rIns="91440" bIns="45720" rtlCol="0" anchor="t">
            <a:spAutoFit/>
          </a:bodyPr>
          <a:lstStyle/>
          <a:p>
            <a:pPr fontAlgn="base"/>
            <a:r>
              <a:rPr lang="en-US" sz="2000" i="1" dirty="0">
                <a:solidFill>
                  <a:srgbClr val="59595B"/>
                </a:solidFill>
                <a:latin typeface="Roboto" panose="02000000000000000000" pitchFamily="2" charset="0"/>
                <a:ea typeface="Roboto" panose="02000000000000000000" pitchFamily="2" charset="0"/>
              </a:rPr>
              <a:t>Linked Data is about using the Web to connect related data that wasn't previously linked, or using the Web to lower the barriers to linking data currently linked using other methods.*</a:t>
            </a:r>
          </a:p>
        </p:txBody>
      </p:sp>
      <p:sp>
        <p:nvSpPr>
          <p:cNvPr id="12" name="TextBox 11">
            <a:extLst>
              <a:ext uri="{FF2B5EF4-FFF2-40B4-BE49-F238E27FC236}">
                <a16:creationId xmlns:a16="http://schemas.microsoft.com/office/drawing/2014/main" id="{A2E1562D-AF0B-C947-98AC-33431AA007DB}"/>
              </a:ext>
            </a:extLst>
          </p:cNvPr>
          <p:cNvSpPr txBox="1"/>
          <p:nvPr/>
        </p:nvSpPr>
        <p:spPr>
          <a:xfrm>
            <a:off x="216030" y="1295256"/>
            <a:ext cx="3635018" cy="830997"/>
          </a:xfrm>
          <a:prstGeom prst="rect">
            <a:avLst/>
          </a:prstGeom>
          <a:noFill/>
        </p:spPr>
        <p:txBody>
          <a:bodyPr wrap="square" lIns="91440" tIns="45720" rIns="91440" bIns="45720" rtlCol="0" anchor="t">
            <a:spAutoFit/>
          </a:bodyPr>
          <a:lstStyle/>
          <a:p>
            <a:r>
              <a:rPr lang="en-US" sz="2400" i="1" dirty="0">
                <a:solidFill>
                  <a:schemeClr val="bg1"/>
                </a:solidFill>
                <a:latin typeface="Roboto"/>
              </a:rPr>
              <a:t>What is Linked (Open) Data?</a:t>
            </a:r>
            <a:endParaRPr lang="en-US" dirty="0">
              <a:latin typeface="Roboto"/>
            </a:endParaRPr>
          </a:p>
        </p:txBody>
      </p:sp>
      <p:sp>
        <p:nvSpPr>
          <p:cNvPr id="13" name="Content Placeholder 2">
            <a:extLst>
              <a:ext uri="{FF2B5EF4-FFF2-40B4-BE49-F238E27FC236}">
                <a16:creationId xmlns:a16="http://schemas.microsoft.com/office/drawing/2014/main" id="{ED1C1247-6E17-3442-8CB5-75CDDF647050}"/>
              </a:ext>
            </a:extLst>
          </p:cNvPr>
          <p:cNvSpPr txBox="1">
            <a:spLocks/>
          </p:cNvSpPr>
          <p:nvPr/>
        </p:nvSpPr>
        <p:spPr>
          <a:xfrm>
            <a:off x="4066533" y="6468661"/>
            <a:ext cx="8126258" cy="39285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000" dirty="0">
                <a:solidFill>
                  <a:srgbClr val="59595B"/>
                </a:solidFill>
                <a:latin typeface="Roboto" panose="02000000000000000000" pitchFamily="2" charset="0"/>
                <a:ea typeface="Roboto" panose="02000000000000000000" pitchFamily="2" charset="0"/>
              </a:rPr>
              <a:t>*</a:t>
            </a:r>
            <a:r>
              <a:rPr lang="en-US" sz="1000" i="1" dirty="0">
                <a:solidFill>
                  <a:srgbClr val="59595B"/>
                </a:solidFill>
                <a:latin typeface="Roboto" panose="02000000000000000000" pitchFamily="2" charset="0"/>
                <a:ea typeface="Roboto" panose="02000000000000000000" pitchFamily="2" charset="0"/>
              </a:rPr>
              <a:t>Linked Data</a:t>
            </a:r>
            <a:r>
              <a:rPr lang="en-US" sz="1000" dirty="0">
                <a:solidFill>
                  <a:srgbClr val="59595B"/>
                </a:solidFill>
                <a:latin typeface="Roboto" panose="02000000000000000000" pitchFamily="2" charset="0"/>
                <a:ea typeface="Roboto" panose="02000000000000000000" pitchFamily="2" charset="0"/>
              </a:rPr>
              <a:t>. Linked Data. 24 September 2019.</a:t>
            </a:r>
            <a:r>
              <a:rPr lang="en-US" sz="1000" i="1" dirty="0">
                <a:solidFill>
                  <a:srgbClr val="59595B"/>
                </a:solidFill>
                <a:latin typeface="Roboto" panose="02000000000000000000" pitchFamily="2" charset="0"/>
                <a:ea typeface="Roboto" panose="02000000000000000000" pitchFamily="2" charset="0"/>
              </a:rPr>
              <a:t> </a:t>
            </a:r>
            <a:r>
              <a:rPr lang="en-US" sz="1000" dirty="0">
                <a:latin typeface="Roboto" panose="02000000000000000000" pitchFamily="2" charset="0"/>
                <a:ea typeface="Roboto" panose="02000000000000000000" pitchFamily="2" charset="0"/>
                <a:hlinkClick r:id="rId4"/>
              </a:rPr>
              <a:t>http://linkeddata.org/home</a:t>
            </a:r>
            <a:r>
              <a:rPr lang="en-US" sz="1000" dirty="0">
                <a:latin typeface="Roboto" panose="02000000000000000000" pitchFamily="2" charset="0"/>
                <a:ea typeface="Roboto" panose="02000000000000000000" pitchFamily="2" charset="0"/>
              </a:rPr>
              <a:t>.</a:t>
            </a:r>
            <a:endParaRPr lang="en-US" sz="1000" dirty="0">
              <a:solidFill>
                <a:srgbClr val="59595B"/>
              </a:solidFill>
              <a:latin typeface="Roboto" panose="02000000000000000000" pitchFamily="2" charset="0"/>
              <a:ea typeface="Roboto" panose="02000000000000000000" pitchFamily="2" charset="0"/>
            </a:endParaRPr>
          </a:p>
        </p:txBody>
      </p:sp>
      <p:pic>
        <p:nvPicPr>
          <p:cNvPr id="14" name="Picture 6">
            <a:extLst>
              <a:ext uri="{FF2B5EF4-FFF2-40B4-BE49-F238E27FC236}">
                <a16:creationId xmlns:a16="http://schemas.microsoft.com/office/drawing/2014/main" id="{812B4FC0-D06F-3442-9DCE-0D609C8A3297}"/>
              </a:ext>
            </a:extLst>
          </p:cNvPr>
          <p:cNvPicPr>
            <a:picLocks noChangeAspect="1"/>
          </p:cNvPicPr>
          <p:nvPr/>
        </p:nvPicPr>
        <p:blipFill>
          <a:blip r:embed="rId5"/>
          <a:stretch>
            <a:fillRect/>
          </a:stretch>
        </p:blipFill>
        <p:spPr>
          <a:xfrm>
            <a:off x="5931952" y="2048239"/>
            <a:ext cx="4389120" cy="4432088"/>
          </a:xfrm>
          <a:prstGeom prst="rect">
            <a:avLst/>
          </a:prstGeom>
        </p:spPr>
      </p:pic>
      <p:graphicFrame>
        <p:nvGraphicFramePr>
          <p:cNvPr id="15" name="Table 14">
            <a:extLst>
              <a:ext uri="{FF2B5EF4-FFF2-40B4-BE49-F238E27FC236}">
                <a16:creationId xmlns:a16="http://schemas.microsoft.com/office/drawing/2014/main" id="{BE97DDCC-BF43-2E40-91BD-6776BE66CF1A}"/>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40</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2524316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anose="02000000000000000000" pitchFamily="2" charset="0"/>
              <a:ea typeface="Roboto" panose="02000000000000000000"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5003"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panose="02000000000000000000" pitchFamily="2" charset="0"/>
                <a:ea typeface="Roboto" panose="02000000000000000000" pitchFamily="2" charset="0"/>
              </a:rPr>
              <a:t>Linked Data</a:t>
            </a:r>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a:solidFill>
                          <a:srgbClr val="979798"/>
                        </a:solidFill>
                        <a:latin typeface="Roboto"/>
                        <a:cs typeface="Aria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200845" y="1044241"/>
            <a:ext cx="7859229" cy="4708981"/>
          </a:xfrm>
          <a:prstGeom prst="rect">
            <a:avLst/>
          </a:prstGeom>
          <a:noFill/>
        </p:spPr>
        <p:txBody>
          <a:bodyPr wrap="square" lIns="91440" tIns="45720" rIns="91440" bIns="45720" rtlCol="0" anchor="t">
            <a:spAutoFit/>
          </a:bodyPr>
          <a:lstStyle/>
          <a:p>
            <a:pPr fontAlgn="base"/>
            <a:r>
              <a:rPr lang="en-US" sz="2000" dirty="0">
                <a:solidFill>
                  <a:srgbClr val="59595B"/>
                </a:solidFill>
                <a:latin typeface="Roboto" panose="02000000000000000000" pitchFamily="2" charset="0"/>
                <a:ea typeface="Roboto" panose="02000000000000000000" pitchFamily="2" charset="0"/>
              </a:rPr>
              <a:t>The term Linked Data refers to a set of best practices for publishing structured data on the Web. These principles have been coined by Tim Berners-Lee in the design issue note Linked Data. The principles are:</a:t>
            </a:r>
          </a:p>
          <a:p>
            <a:pPr fontAlgn="base"/>
            <a:endParaRPr lang="en-US" sz="2000" dirty="0">
              <a:solidFill>
                <a:srgbClr val="59595B"/>
              </a:solidFill>
              <a:latin typeface="Roboto" panose="02000000000000000000" pitchFamily="2" charset="0"/>
              <a:ea typeface="Roboto" panose="02000000000000000000" pitchFamily="2" charset="0"/>
            </a:endParaRPr>
          </a:p>
          <a:p>
            <a:pPr marL="342900" indent="-342900" fontAlgn="base">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Use URIs as names for things</a:t>
            </a:r>
          </a:p>
          <a:p>
            <a:pPr marL="342900" indent="-342900" fontAlgn="base">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Use HTTP URIs so that people can look up those names</a:t>
            </a:r>
          </a:p>
          <a:p>
            <a:pPr marL="342900" indent="-342900" fontAlgn="base">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When someone looks up a URI, provide useful information</a:t>
            </a:r>
          </a:p>
          <a:p>
            <a:pPr marL="342900" indent="-342900" fontAlgn="base">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Include links to other URIs so that they can discover more things</a:t>
            </a:r>
          </a:p>
          <a:p>
            <a:pPr fontAlgn="base"/>
            <a:endParaRPr lang="en-US" sz="2000" dirty="0">
              <a:solidFill>
                <a:srgbClr val="59595B"/>
              </a:solidFill>
              <a:latin typeface="Roboto" panose="02000000000000000000" pitchFamily="2" charset="0"/>
              <a:ea typeface="Roboto" panose="02000000000000000000" pitchFamily="2" charset="0"/>
            </a:endParaRPr>
          </a:p>
          <a:p>
            <a:pPr fontAlgn="base"/>
            <a:r>
              <a:rPr lang="en-US" sz="2000" dirty="0">
                <a:solidFill>
                  <a:srgbClr val="59595B"/>
                </a:solidFill>
                <a:latin typeface="Roboto" panose="02000000000000000000" pitchFamily="2" charset="0"/>
                <a:ea typeface="Roboto" panose="02000000000000000000" pitchFamily="2" charset="0"/>
              </a:rPr>
              <a:t>Use standards for the representation and the access to data on the Web.</a:t>
            </a:r>
          </a:p>
          <a:p>
            <a:pPr fontAlgn="base"/>
            <a:endParaRPr lang="en-US" sz="2000" dirty="0">
              <a:solidFill>
                <a:srgbClr val="59595B"/>
              </a:solidFill>
              <a:latin typeface="Roboto" panose="02000000000000000000" pitchFamily="2" charset="0"/>
              <a:ea typeface="Roboto" panose="02000000000000000000" pitchFamily="2" charset="0"/>
            </a:endParaRPr>
          </a:p>
          <a:p>
            <a:pPr fontAlgn="base"/>
            <a:r>
              <a:rPr lang="en-US" sz="2000" dirty="0">
                <a:solidFill>
                  <a:srgbClr val="59595B"/>
                </a:solidFill>
                <a:latin typeface="Roboto" panose="02000000000000000000" pitchFamily="2" charset="0"/>
                <a:ea typeface="Roboto" panose="02000000000000000000" pitchFamily="2" charset="0"/>
              </a:rPr>
              <a:t>Use hyperlinks between data from different sources. These hyperlinks connect all Linked Data into a single global data graph.*</a:t>
            </a:r>
          </a:p>
        </p:txBody>
      </p:sp>
      <p:sp>
        <p:nvSpPr>
          <p:cNvPr id="12" name="TextBox 11">
            <a:extLst>
              <a:ext uri="{FF2B5EF4-FFF2-40B4-BE49-F238E27FC236}">
                <a16:creationId xmlns:a16="http://schemas.microsoft.com/office/drawing/2014/main" id="{A2E1562D-AF0B-C947-98AC-33431AA007DB}"/>
              </a:ext>
            </a:extLst>
          </p:cNvPr>
          <p:cNvSpPr txBox="1"/>
          <p:nvPr/>
        </p:nvSpPr>
        <p:spPr>
          <a:xfrm>
            <a:off x="216030" y="1295256"/>
            <a:ext cx="3635018" cy="830997"/>
          </a:xfrm>
          <a:prstGeom prst="rect">
            <a:avLst/>
          </a:prstGeom>
          <a:noFill/>
        </p:spPr>
        <p:txBody>
          <a:bodyPr wrap="square" lIns="91440" tIns="45720" rIns="91440" bIns="45720" rtlCol="0" anchor="t">
            <a:spAutoFit/>
          </a:bodyPr>
          <a:lstStyle/>
          <a:p>
            <a:r>
              <a:rPr lang="en-US" sz="2400" i="1" dirty="0">
                <a:solidFill>
                  <a:schemeClr val="bg1"/>
                </a:solidFill>
                <a:latin typeface="Roboto"/>
              </a:rPr>
              <a:t>What is Linked (Open) Data?</a:t>
            </a:r>
            <a:endParaRPr lang="en-US" dirty="0">
              <a:latin typeface="Roboto"/>
            </a:endParaRPr>
          </a:p>
        </p:txBody>
      </p:sp>
      <p:sp>
        <p:nvSpPr>
          <p:cNvPr id="13" name="Content Placeholder 2">
            <a:extLst>
              <a:ext uri="{FF2B5EF4-FFF2-40B4-BE49-F238E27FC236}">
                <a16:creationId xmlns:a16="http://schemas.microsoft.com/office/drawing/2014/main" id="{ED1C1247-6E17-3442-8CB5-75CDDF647050}"/>
              </a:ext>
            </a:extLst>
          </p:cNvPr>
          <p:cNvSpPr txBox="1">
            <a:spLocks/>
          </p:cNvSpPr>
          <p:nvPr/>
        </p:nvSpPr>
        <p:spPr>
          <a:xfrm>
            <a:off x="4066533" y="6468661"/>
            <a:ext cx="8126258" cy="39285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000" dirty="0">
                <a:solidFill>
                  <a:srgbClr val="59595B"/>
                </a:solidFill>
                <a:latin typeface="Roboto" panose="02000000000000000000" pitchFamily="2" charset="0"/>
                <a:ea typeface="Roboto" panose="02000000000000000000" pitchFamily="2" charset="0"/>
              </a:rPr>
              <a:t>*</a:t>
            </a:r>
            <a:r>
              <a:rPr lang="en-US" sz="1000" i="1" dirty="0">
                <a:solidFill>
                  <a:srgbClr val="59595B"/>
                </a:solidFill>
                <a:latin typeface="Roboto" panose="02000000000000000000" pitchFamily="2" charset="0"/>
                <a:ea typeface="Roboto" panose="02000000000000000000" pitchFamily="2" charset="0"/>
              </a:rPr>
              <a:t>Linked Data</a:t>
            </a:r>
            <a:r>
              <a:rPr lang="en-US" sz="1000" dirty="0">
                <a:solidFill>
                  <a:srgbClr val="59595B"/>
                </a:solidFill>
                <a:latin typeface="Roboto" panose="02000000000000000000" pitchFamily="2" charset="0"/>
                <a:ea typeface="Roboto" panose="02000000000000000000" pitchFamily="2" charset="0"/>
              </a:rPr>
              <a:t>. Linked Data. 24 September 2019.</a:t>
            </a:r>
            <a:r>
              <a:rPr lang="en-US" sz="1000" i="1" dirty="0">
                <a:solidFill>
                  <a:srgbClr val="59595B"/>
                </a:solidFill>
                <a:latin typeface="Roboto" panose="02000000000000000000" pitchFamily="2" charset="0"/>
                <a:ea typeface="Roboto" panose="02000000000000000000" pitchFamily="2" charset="0"/>
              </a:rPr>
              <a:t> </a:t>
            </a:r>
            <a:r>
              <a:rPr lang="en-US" sz="1000" dirty="0">
                <a:latin typeface="Roboto" panose="02000000000000000000" pitchFamily="2" charset="0"/>
                <a:ea typeface="Roboto" panose="02000000000000000000" pitchFamily="2" charset="0"/>
                <a:hlinkClick r:id="rId4"/>
              </a:rPr>
              <a:t>http://linkeddata.org/home</a:t>
            </a:r>
            <a:r>
              <a:rPr lang="en-US" sz="1000" dirty="0">
                <a:latin typeface="Roboto" panose="02000000000000000000" pitchFamily="2" charset="0"/>
                <a:ea typeface="Roboto" panose="02000000000000000000" pitchFamily="2" charset="0"/>
              </a:rPr>
              <a:t>.</a:t>
            </a:r>
            <a:endParaRPr lang="en-US" sz="1000" dirty="0">
              <a:solidFill>
                <a:srgbClr val="59595B"/>
              </a:solidFill>
              <a:latin typeface="Roboto" panose="02000000000000000000" pitchFamily="2" charset="0"/>
              <a:ea typeface="Roboto" panose="02000000000000000000" pitchFamily="2" charset="0"/>
            </a:endParaRPr>
          </a:p>
        </p:txBody>
      </p:sp>
      <p:graphicFrame>
        <p:nvGraphicFramePr>
          <p:cNvPr id="14" name="Table 13">
            <a:extLst>
              <a:ext uri="{FF2B5EF4-FFF2-40B4-BE49-F238E27FC236}">
                <a16:creationId xmlns:a16="http://schemas.microsoft.com/office/drawing/2014/main" id="{40FE5F51-8366-9049-AD73-AD8F3954F49F}"/>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41</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4191725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Linked Data</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42</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610100" y="1304925"/>
            <a:ext cx="7077075" cy="5416868"/>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Upper Ontologies</a:t>
            </a:r>
          </a:p>
          <a:p>
            <a:pPr marL="458788" lvl="3" indent="-285750" fontAlgn="base">
              <a:spcAft>
                <a:spcPts val="600"/>
              </a:spcAft>
              <a:buFont typeface="AppleSymbols" charset="0"/>
              <a:buChar char="⎻"/>
            </a:pPr>
            <a:r>
              <a:rPr lang="en-US" sz="1800" dirty="0">
                <a:solidFill>
                  <a:srgbClr val="59595B"/>
                </a:solidFill>
                <a:latin typeface="Roboto"/>
              </a:rPr>
              <a:t>Basic Formal Ontology (BFO)</a:t>
            </a:r>
          </a:p>
          <a:p>
            <a:pPr marL="458788" lvl="3" indent="-285750" fontAlgn="base">
              <a:spcAft>
                <a:spcPts val="600"/>
              </a:spcAft>
              <a:buFont typeface="AppleSymbols" charset="0"/>
              <a:buChar char="⎻"/>
            </a:pPr>
            <a:r>
              <a:rPr lang="en-US" sz="1800" dirty="0">
                <a:solidFill>
                  <a:srgbClr val="59595B"/>
                </a:solidFill>
                <a:latin typeface="Roboto"/>
              </a:rPr>
              <a:t>Business Objects Reference Ontology (BORO)</a:t>
            </a:r>
          </a:p>
          <a:p>
            <a:pPr marL="458788" lvl="3" indent="-285750" fontAlgn="base">
              <a:spcAft>
                <a:spcPts val="600"/>
              </a:spcAft>
              <a:buFont typeface="AppleSymbols" charset="0"/>
              <a:buChar char="⎻"/>
            </a:pPr>
            <a:r>
              <a:rPr lang="en-US" sz="1800" dirty="0">
                <a:solidFill>
                  <a:srgbClr val="59595B"/>
                </a:solidFill>
                <a:latin typeface="Roboto"/>
              </a:rPr>
              <a:t>Common Semantic Model (COSMO)</a:t>
            </a:r>
          </a:p>
          <a:p>
            <a:pPr marL="458788" lvl="3" indent="-285750" fontAlgn="base">
              <a:spcAft>
                <a:spcPts val="600"/>
              </a:spcAft>
              <a:buFont typeface="AppleSymbols" charset="0"/>
              <a:buChar char="⎻"/>
            </a:pPr>
            <a:r>
              <a:rPr lang="en-US" sz="1800" dirty="0">
                <a:solidFill>
                  <a:srgbClr val="59595B"/>
                </a:solidFill>
                <a:latin typeface="Roboto"/>
              </a:rPr>
              <a:t>DCMI Metadata Terms</a:t>
            </a:r>
          </a:p>
          <a:p>
            <a:pPr marL="458788" lvl="3" indent="-285750" fontAlgn="base">
              <a:spcAft>
                <a:spcPts val="600"/>
              </a:spcAft>
              <a:buFont typeface="AppleSymbols" charset="0"/>
              <a:buChar char="⎻"/>
            </a:pPr>
            <a:r>
              <a:rPr lang="en-US" sz="1800" dirty="0">
                <a:solidFill>
                  <a:srgbClr val="59595B"/>
                </a:solidFill>
                <a:latin typeface="Roboto"/>
              </a:rPr>
              <a:t>Friend of a Friend (FOAF)</a:t>
            </a:r>
          </a:p>
          <a:p>
            <a:pPr marL="458788" lvl="3" indent="-285750" fontAlgn="base">
              <a:spcAft>
                <a:spcPts val="600"/>
              </a:spcAft>
              <a:buFont typeface="AppleSymbols" charset="0"/>
              <a:buChar char="⎻"/>
            </a:pPr>
            <a:r>
              <a:rPr lang="en-US" sz="1800" dirty="0">
                <a:solidFill>
                  <a:srgbClr val="59595B"/>
                </a:solidFill>
                <a:latin typeface="Roboto"/>
              </a:rPr>
              <a:t>WordNet</a:t>
            </a:r>
          </a:p>
          <a:p>
            <a:pPr>
              <a:spcAft>
                <a:spcPts val="600"/>
              </a:spcAft>
            </a:pPr>
            <a:endParaRPr lang="en-US" sz="2000" dirty="0">
              <a:solidFill>
                <a:srgbClr val="59595B"/>
              </a:solidFill>
              <a:latin typeface="Roboto" panose="02000000000000000000" pitchFamily="2" charset="0"/>
              <a:ea typeface="Roboto" panose="02000000000000000000" pitchFamily="2" charset="0"/>
            </a:endParaRPr>
          </a:p>
          <a:p>
            <a:pPr marL="342900" indent="-342900">
              <a:spcAft>
                <a:spcPts val="600"/>
              </a:spcAft>
              <a:buFont typeface="Arial" panose="020B0604020202020204" pitchFamily="34" charset="0"/>
              <a:buChar char="•"/>
            </a:pPr>
            <a:r>
              <a:rPr lang="en-US" sz="2000" dirty="0">
                <a:solidFill>
                  <a:srgbClr val="59595B"/>
                </a:solidFill>
                <a:latin typeface="Roboto" panose="02000000000000000000" pitchFamily="2" charset="0"/>
                <a:ea typeface="Roboto" panose="02000000000000000000" pitchFamily="2" charset="0"/>
              </a:rPr>
              <a:t>Domain Ontologies</a:t>
            </a:r>
          </a:p>
          <a:p>
            <a:pPr marL="458788" lvl="3" indent="-285750" fontAlgn="base">
              <a:spcAft>
                <a:spcPts val="600"/>
              </a:spcAft>
              <a:buFont typeface="AppleSymbols" charset="0"/>
              <a:buChar char="⎻"/>
            </a:pPr>
            <a:r>
              <a:rPr lang="en-US" sz="1800" dirty="0">
                <a:solidFill>
                  <a:srgbClr val="59595B"/>
                </a:solidFill>
                <a:latin typeface="Roboto"/>
              </a:rPr>
              <a:t>AGROVOC</a:t>
            </a:r>
          </a:p>
          <a:p>
            <a:pPr marL="458788" lvl="3" indent="-285750" fontAlgn="base">
              <a:spcAft>
                <a:spcPts val="600"/>
              </a:spcAft>
              <a:buFont typeface="AppleSymbols" charset="0"/>
              <a:buChar char="⎻"/>
            </a:pPr>
            <a:r>
              <a:rPr lang="en-US" sz="1800" dirty="0">
                <a:solidFill>
                  <a:srgbClr val="59595B"/>
                </a:solidFill>
                <a:latin typeface="Roboto"/>
              </a:rPr>
              <a:t>Cell Line Ontology (CLO)</a:t>
            </a:r>
          </a:p>
          <a:p>
            <a:pPr marL="458788" lvl="3" indent="-285750" fontAlgn="base">
              <a:spcAft>
                <a:spcPts val="600"/>
              </a:spcAft>
              <a:buFont typeface="AppleSymbols" charset="0"/>
              <a:buChar char="⎻"/>
            </a:pPr>
            <a:r>
              <a:rPr lang="en-US" sz="1800" dirty="0">
                <a:solidFill>
                  <a:srgbClr val="59595B"/>
                </a:solidFill>
                <a:latin typeface="Roboto"/>
              </a:rPr>
              <a:t>General Multilingual Environmental Thesaurus (GEMET)</a:t>
            </a:r>
          </a:p>
          <a:p>
            <a:pPr marL="458788" lvl="3" indent="-285750" fontAlgn="base">
              <a:spcAft>
                <a:spcPts val="600"/>
              </a:spcAft>
              <a:buFont typeface="AppleSymbols" charset="0"/>
              <a:buChar char="⎻"/>
            </a:pPr>
            <a:r>
              <a:rPr lang="en-US" sz="1800" dirty="0">
                <a:solidFill>
                  <a:srgbClr val="59595B"/>
                </a:solidFill>
                <a:latin typeface="Roboto"/>
              </a:rPr>
              <a:t>Medical Subject Headings (</a:t>
            </a:r>
            <a:r>
              <a:rPr lang="en-US" sz="1800" dirty="0" err="1">
                <a:solidFill>
                  <a:srgbClr val="59595B"/>
                </a:solidFill>
                <a:latin typeface="Roboto"/>
              </a:rPr>
              <a:t>MeSH</a:t>
            </a:r>
            <a:r>
              <a:rPr lang="en-US" sz="1800" dirty="0">
                <a:solidFill>
                  <a:srgbClr val="59595B"/>
                </a:solidFill>
                <a:latin typeface="Roboto"/>
              </a:rPr>
              <a:t>)</a:t>
            </a:r>
          </a:p>
          <a:p>
            <a:pPr marL="458788" lvl="3" indent="-285750" fontAlgn="base">
              <a:spcAft>
                <a:spcPts val="600"/>
              </a:spcAft>
              <a:buFont typeface="AppleSymbols" charset="0"/>
              <a:buChar char="⎻"/>
            </a:pPr>
            <a:r>
              <a:rPr lang="en-US" sz="1800" dirty="0">
                <a:solidFill>
                  <a:srgbClr val="59595B"/>
                </a:solidFill>
                <a:latin typeface="Roboto"/>
              </a:rPr>
              <a:t>Ontology for Biomedical Investigations (OBI)</a:t>
            </a:r>
          </a:p>
          <a:p>
            <a:pPr marL="458788" lvl="3" indent="-285750" fontAlgn="base">
              <a:spcAft>
                <a:spcPts val="600"/>
              </a:spcAft>
              <a:buFont typeface="AppleSymbols" charset="0"/>
              <a:buChar char="⎻"/>
            </a:pPr>
            <a:r>
              <a:rPr lang="en-US" sz="1800" dirty="0">
                <a:solidFill>
                  <a:srgbClr val="59595B"/>
                </a:solidFill>
                <a:latin typeface="Roboto"/>
              </a:rPr>
              <a:t>UNESCO Thesaurus</a:t>
            </a: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1938992"/>
          </a:xfrm>
          <a:prstGeom prst="rect">
            <a:avLst/>
          </a:prstGeom>
          <a:noFill/>
        </p:spPr>
        <p:txBody>
          <a:bodyPr wrap="square" rtlCol="0">
            <a:spAutoFit/>
          </a:bodyPr>
          <a:lstStyle/>
          <a:p>
            <a:pPr fontAlgn="base"/>
            <a:r>
              <a:rPr lang="en-US" sz="2400" i="1" dirty="0">
                <a:solidFill>
                  <a:schemeClr val="bg1"/>
                </a:solidFill>
                <a:latin typeface="Roboto" panose="02000000000000000000" pitchFamily="2" charset="0"/>
                <a:ea typeface="Roboto" panose="02000000000000000000" pitchFamily="2" charset="0"/>
              </a:rPr>
              <a:t>Linked (Open) Data resources</a:t>
            </a:r>
          </a:p>
          <a:p>
            <a:pPr fontAlgn="base"/>
            <a:endParaRPr lang="en-US" sz="2400" i="1" dirty="0">
              <a:solidFill>
                <a:schemeClr val="bg1"/>
              </a:solidFill>
              <a:latin typeface="Roboto" panose="02000000000000000000" pitchFamily="2" charset="0"/>
              <a:ea typeface="Roboto" panose="02000000000000000000" pitchFamily="2" charset="0"/>
            </a:endParaRPr>
          </a:p>
          <a:p>
            <a:pPr lvl="0">
              <a:buNone/>
            </a:pPr>
            <a:r>
              <a:rPr lang="en-US" sz="2400" i="1" dirty="0">
                <a:solidFill>
                  <a:schemeClr val="bg1"/>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http://bartoc.org/</a:t>
            </a:r>
            <a:endParaRPr lang="en-US" sz="2400" i="1" dirty="0">
              <a:solidFill>
                <a:schemeClr val="bg1"/>
              </a:solidFill>
              <a:latin typeface="Roboto" panose="02000000000000000000" pitchFamily="2" charset="0"/>
              <a:ea typeface="Roboto" panose="02000000000000000000" pitchFamily="2" charset="0"/>
            </a:endParaRPr>
          </a:p>
          <a:p>
            <a:pPr lvl="0">
              <a:buNone/>
            </a:pPr>
            <a:r>
              <a:rPr lang="en-US" sz="2400" i="1" dirty="0">
                <a:solidFill>
                  <a:schemeClr val="bg1"/>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https://lod-cloud.net/</a:t>
            </a:r>
            <a:endParaRPr lang="en-US" sz="2400" i="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75692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Tools and Systems</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43</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610100" y="1304925"/>
            <a:ext cx="7077075" cy="2939266"/>
          </a:xfrm>
          <a:prstGeom prst="rect">
            <a:avLst/>
          </a:prstGeom>
          <a:noFill/>
        </p:spPr>
        <p:txBody>
          <a:bodyPr wrap="square" lIns="91440" tIns="45720" rIns="91440" bIns="45720" rtlCol="0" anchor="t">
            <a:spAutoFit/>
          </a:bodyPr>
          <a:lstStyle/>
          <a:p>
            <a:pPr marL="342900" indent="-342900">
              <a:spcAft>
                <a:spcPts val="1800"/>
              </a:spcAft>
              <a:buChar char="•"/>
            </a:pPr>
            <a:r>
              <a:rPr lang="en-US" sz="2800" dirty="0">
                <a:latin typeface="Roboto"/>
                <a:ea typeface="Roboto" pitchFamily="2" charset="0"/>
              </a:rPr>
              <a:t>Ontology Tools</a:t>
            </a:r>
          </a:p>
          <a:p>
            <a:pPr marL="342900" indent="-342900">
              <a:spcAft>
                <a:spcPts val="1800"/>
              </a:spcAft>
              <a:buChar char="•"/>
            </a:pPr>
            <a:r>
              <a:rPr lang="en-US" sz="2800" dirty="0">
                <a:latin typeface="Roboto"/>
                <a:ea typeface="Roboto" pitchFamily="2" charset="0"/>
              </a:rPr>
              <a:t>Graph Databases</a:t>
            </a:r>
          </a:p>
          <a:p>
            <a:pPr marL="342900" indent="-342900">
              <a:spcAft>
                <a:spcPts val="1800"/>
              </a:spcAft>
              <a:buChar char="•"/>
            </a:pPr>
            <a:r>
              <a:rPr lang="en-US" sz="2800" dirty="0">
                <a:latin typeface="Roboto"/>
                <a:ea typeface="Roboto" pitchFamily="2" charset="0"/>
              </a:rPr>
              <a:t>Systems Integration</a:t>
            </a:r>
          </a:p>
          <a:p>
            <a:pPr marL="342900" indent="-342900">
              <a:spcAft>
                <a:spcPts val="1800"/>
              </a:spcAft>
              <a:buChar char="•"/>
            </a:pPr>
            <a:r>
              <a:rPr lang="en-US" sz="2800" dirty="0">
                <a:latin typeface="Roboto"/>
                <a:ea typeface="Roboto" pitchFamily="2" charset="0"/>
              </a:rPr>
              <a:t>Knowledge Graphs: Connecting Ontologies to Data/Content</a:t>
            </a:r>
            <a:endParaRPr lang="en-US" sz="2800" dirty="0">
              <a:latin typeface="Roboto" pitchFamily="2" charset="0"/>
              <a:ea typeface="Roboto" pitchFamily="2" charset="0"/>
            </a:endParaRP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1200329"/>
          </a:xfrm>
          <a:prstGeom prst="rect">
            <a:avLst/>
          </a:prstGeom>
          <a:noFill/>
        </p:spPr>
        <p:txBody>
          <a:bodyPr wrap="square" rtlCol="0">
            <a:spAutoFit/>
          </a:bodyPr>
          <a:lstStyle/>
          <a:p>
            <a:pPr fontAlgn="base"/>
            <a:r>
              <a:rPr lang="en-US" sz="2400" i="1" dirty="0">
                <a:solidFill>
                  <a:schemeClr val="bg1"/>
                </a:solidFill>
                <a:latin typeface="Roboto" panose="02000000000000000000" pitchFamily="2" charset="0"/>
                <a:ea typeface="Roboto" panose="02000000000000000000" pitchFamily="2" charset="0"/>
              </a:rPr>
              <a:t>Ontology Systems and Components (also a Bit about Knowledge Graphs)</a:t>
            </a:r>
            <a:endParaRPr lang="en-US" sz="24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63791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The Ontology Management Tool</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44</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144861"/>
            <a:ext cx="3635018" cy="461665"/>
          </a:xfrm>
          <a:prstGeom prst="rect">
            <a:avLst/>
          </a:prstGeom>
          <a:noFill/>
        </p:spPr>
        <p:txBody>
          <a:bodyPr wrap="square" lIns="91440" tIns="45720" rIns="91440" bIns="45720" rtlCol="0" anchor="t">
            <a:spAutoFit/>
          </a:bodyPr>
          <a:lstStyle/>
          <a:p>
            <a:r>
              <a:rPr lang="en-US" sz="2400" i="1">
                <a:solidFill>
                  <a:schemeClr val="bg1"/>
                </a:solidFill>
                <a:latin typeface="Roboto"/>
              </a:rPr>
              <a:t>Components</a:t>
            </a:r>
            <a:endParaRPr lang="en-US" sz="1850" i="1">
              <a:solidFill>
                <a:schemeClr val="bg1"/>
              </a:solidFill>
            </a:endParaRPr>
          </a:p>
        </p:txBody>
      </p:sp>
      <p:pic>
        <p:nvPicPr>
          <p:cNvPr id="4" name="Picture 3">
            <a:extLst>
              <a:ext uri="{FF2B5EF4-FFF2-40B4-BE49-F238E27FC236}">
                <a16:creationId xmlns:a16="http://schemas.microsoft.com/office/drawing/2014/main" id="{3046C21E-F7B8-421B-A9EC-54DFEB0476AF}"/>
              </a:ext>
            </a:extLst>
          </p:cNvPr>
          <p:cNvPicPr>
            <a:picLocks noChangeAspect="1"/>
          </p:cNvPicPr>
          <p:nvPr/>
        </p:nvPicPr>
        <p:blipFill rotWithShape="1">
          <a:blip r:embed="rId4"/>
          <a:srcRect l="-34" t="13234" r="22595" b="6634"/>
          <a:stretch/>
        </p:blipFill>
        <p:spPr>
          <a:xfrm>
            <a:off x="4075606" y="1459154"/>
            <a:ext cx="7819241" cy="4551307"/>
          </a:xfrm>
          <a:prstGeom prst="rect">
            <a:avLst/>
          </a:prstGeom>
        </p:spPr>
      </p:pic>
    </p:spTree>
    <p:extLst>
      <p:ext uri="{BB962C8B-B14F-4D97-AF65-F5344CB8AC3E}">
        <p14:creationId xmlns:p14="http://schemas.microsoft.com/office/powerpoint/2010/main" val="3159574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The Ontology Management Tool</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45</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144861"/>
            <a:ext cx="3635018" cy="461665"/>
          </a:xfrm>
          <a:prstGeom prst="rect">
            <a:avLst/>
          </a:prstGeom>
          <a:noFill/>
        </p:spPr>
        <p:txBody>
          <a:bodyPr wrap="square" lIns="91440" tIns="45720" rIns="91440" bIns="45720" rtlCol="0" anchor="t">
            <a:spAutoFit/>
          </a:bodyPr>
          <a:lstStyle/>
          <a:p>
            <a:r>
              <a:rPr lang="en-US" sz="2400" i="1">
                <a:solidFill>
                  <a:schemeClr val="bg1"/>
                </a:solidFill>
                <a:latin typeface="Roboto"/>
              </a:rPr>
              <a:t>Components</a:t>
            </a:r>
            <a:endParaRPr lang="en-US" sz="1850" i="1">
              <a:solidFill>
                <a:schemeClr val="bg1"/>
              </a:solidFill>
            </a:endParaRPr>
          </a:p>
        </p:txBody>
      </p:sp>
      <p:pic>
        <p:nvPicPr>
          <p:cNvPr id="3" name="Picture 2">
            <a:extLst>
              <a:ext uri="{FF2B5EF4-FFF2-40B4-BE49-F238E27FC236}">
                <a16:creationId xmlns:a16="http://schemas.microsoft.com/office/drawing/2014/main" id="{B9A66324-2B83-4237-99F7-F56ECB8E8B85}"/>
              </a:ext>
            </a:extLst>
          </p:cNvPr>
          <p:cNvPicPr>
            <a:picLocks noChangeAspect="1"/>
          </p:cNvPicPr>
          <p:nvPr/>
        </p:nvPicPr>
        <p:blipFill rotWithShape="1">
          <a:blip r:embed="rId4"/>
          <a:srcRect l="-8" t="12740" r="963" b="9137"/>
          <a:stretch/>
        </p:blipFill>
        <p:spPr>
          <a:xfrm>
            <a:off x="0" y="873732"/>
            <a:ext cx="12075517" cy="5357691"/>
          </a:xfrm>
          <a:prstGeom prst="rect">
            <a:avLst/>
          </a:prstGeom>
        </p:spPr>
      </p:pic>
    </p:spTree>
    <p:extLst>
      <p:ext uri="{BB962C8B-B14F-4D97-AF65-F5344CB8AC3E}">
        <p14:creationId xmlns:p14="http://schemas.microsoft.com/office/powerpoint/2010/main" val="420821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The Ontology Management Tool</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46</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610100" y="1304925"/>
            <a:ext cx="7077075" cy="492442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L="342900" indent="-342900">
              <a:spcAft>
                <a:spcPts val="1800"/>
              </a:spcAft>
              <a:buChar char="•"/>
              <a:defRPr sz="2800">
                <a:latin typeface="Roboto"/>
                <a:ea typeface="Roboto" pitchFamily="2" charset="0"/>
              </a:defRPr>
            </a:lvl1pPr>
          </a:lstStyle>
          <a:p>
            <a:r>
              <a:rPr lang="en-US" dirty="0"/>
              <a:t>User Interface</a:t>
            </a:r>
          </a:p>
          <a:p>
            <a:r>
              <a:rPr lang="en-US" dirty="0"/>
              <a:t>Build and maintain vocabulary structures</a:t>
            </a:r>
          </a:p>
          <a:p>
            <a:r>
              <a:rPr lang="en-US" dirty="0"/>
              <a:t>Workflow and governance</a:t>
            </a:r>
          </a:p>
          <a:p>
            <a:r>
              <a:rPr lang="en-US" dirty="0"/>
              <a:t>Constrain information using business rules</a:t>
            </a:r>
          </a:p>
          <a:p>
            <a:r>
              <a:rPr lang="en-US" dirty="0"/>
              <a:t>User and permission level management</a:t>
            </a:r>
          </a:p>
          <a:p>
            <a:r>
              <a:rPr lang="en-US" dirty="0"/>
              <a:t>Visualization tools</a:t>
            </a:r>
          </a:p>
          <a:p>
            <a:r>
              <a:rPr lang="en-US" dirty="0"/>
              <a:t>API Integrations</a:t>
            </a: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144861"/>
            <a:ext cx="3635018" cy="461665"/>
          </a:xfrm>
          <a:prstGeom prst="rect">
            <a:avLst/>
          </a:prstGeom>
          <a:noFill/>
        </p:spPr>
        <p:txBody>
          <a:bodyPr wrap="square" lIns="91440" tIns="45720" rIns="91440" bIns="45720" rtlCol="0" anchor="t">
            <a:spAutoFit/>
          </a:bodyPr>
          <a:lstStyle/>
          <a:p>
            <a:r>
              <a:rPr lang="en-US" sz="2400" i="1">
                <a:solidFill>
                  <a:schemeClr val="bg1"/>
                </a:solidFill>
                <a:latin typeface="Roboto"/>
              </a:rPr>
              <a:t>Components</a:t>
            </a:r>
            <a:endParaRPr lang="en-US" sz="1850" i="1">
              <a:solidFill>
                <a:schemeClr val="bg1"/>
              </a:solidFill>
            </a:endParaRPr>
          </a:p>
        </p:txBody>
      </p:sp>
    </p:spTree>
    <p:extLst>
      <p:ext uri="{BB962C8B-B14F-4D97-AF65-F5344CB8AC3E}">
        <p14:creationId xmlns:p14="http://schemas.microsoft.com/office/powerpoint/2010/main" val="2944675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The Ontology Management Tool </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47</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144861"/>
            <a:ext cx="3635018" cy="461665"/>
          </a:xfrm>
          <a:prstGeom prst="rect">
            <a:avLst/>
          </a:prstGeom>
          <a:noFill/>
        </p:spPr>
        <p:txBody>
          <a:bodyPr wrap="square" lIns="91440" tIns="45720" rIns="91440" bIns="45720" rtlCol="0" anchor="t">
            <a:spAutoFit/>
          </a:bodyPr>
          <a:lstStyle/>
          <a:p>
            <a:r>
              <a:rPr lang="en-US" sz="2400" i="1">
                <a:solidFill>
                  <a:schemeClr val="bg1"/>
                </a:solidFill>
                <a:latin typeface="Roboto"/>
              </a:rPr>
              <a:t>Components</a:t>
            </a:r>
            <a:endParaRPr lang="en-US" sz="1850" i="1">
              <a:solidFill>
                <a:schemeClr val="bg1"/>
              </a:solidFill>
            </a:endParaRPr>
          </a:p>
        </p:txBody>
      </p:sp>
      <p:pic>
        <p:nvPicPr>
          <p:cNvPr id="4" name="Picture 5" descr="A picture containing map&#10;&#10;Description automatically generated">
            <a:extLst>
              <a:ext uri="{FF2B5EF4-FFF2-40B4-BE49-F238E27FC236}">
                <a16:creationId xmlns:a16="http://schemas.microsoft.com/office/drawing/2014/main" id="{39EE707D-B350-43B6-BBB8-6BD3DC2D7444}"/>
              </a:ext>
            </a:extLst>
          </p:cNvPr>
          <p:cNvPicPr>
            <a:picLocks noChangeAspect="1"/>
          </p:cNvPicPr>
          <p:nvPr/>
        </p:nvPicPr>
        <p:blipFill rotWithShape="1">
          <a:blip r:embed="rId4"/>
          <a:srcRect l="640" t="11162" r="-96" b="4784"/>
          <a:stretch/>
        </p:blipFill>
        <p:spPr>
          <a:xfrm>
            <a:off x="4182950" y="1524501"/>
            <a:ext cx="7794903" cy="3707300"/>
          </a:xfrm>
          <a:prstGeom prst="rect">
            <a:avLst/>
          </a:prstGeom>
        </p:spPr>
      </p:pic>
    </p:spTree>
    <p:extLst>
      <p:ext uri="{BB962C8B-B14F-4D97-AF65-F5344CB8AC3E}">
        <p14:creationId xmlns:p14="http://schemas.microsoft.com/office/powerpoint/2010/main" val="1353975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The Graph Database</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48</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610100" y="1304925"/>
            <a:ext cx="7077075" cy="1846659"/>
          </a:xfrm>
          <a:prstGeom prst="rect">
            <a:avLst/>
          </a:prstGeom>
          <a:noFill/>
        </p:spPr>
        <p:txBody>
          <a:bodyPr wrap="square" lIns="91440" tIns="45720" rIns="91440" bIns="45720" rtlCol="0" anchor="t">
            <a:spAutoFit/>
          </a:bodyPr>
          <a:lstStyle/>
          <a:p>
            <a:pPr marL="342900" indent="-342900">
              <a:spcAft>
                <a:spcPts val="1800"/>
              </a:spcAft>
              <a:buFont typeface="Arial"/>
              <a:buChar char="•"/>
            </a:pPr>
            <a:r>
              <a:rPr lang="en-US" sz="2800" dirty="0">
                <a:latin typeface="Roboto"/>
                <a:ea typeface="Roboto" pitchFamily="2" charset="0"/>
              </a:rPr>
              <a:t>Underlying and central component</a:t>
            </a:r>
          </a:p>
          <a:p>
            <a:pPr marL="342900" indent="-342900">
              <a:spcAft>
                <a:spcPts val="1800"/>
              </a:spcAft>
              <a:buFont typeface="Arial"/>
              <a:buChar char="•"/>
            </a:pPr>
            <a:r>
              <a:rPr lang="en-US" sz="2800" dirty="0">
                <a:latin typeface="Roboto"/>
                <a:ea typeface="Roboto" pitchFamily="2" charset="0"/>
              </a:rPr>
              <a:t>Storing graph information</a:t>
            </a:r>
          </a:p>
          <a:p>
            <a:pPr marL="342900" indent="-342900">
              <a:spcAft>
                <a:spcPts val="1800"/>
              </a:spcAft>
              <a:buFont typeface="Arial"/>
              <a:buChar char="•"/>
            </a:pPr>
            <a:r>
              <a:rPr lang="en-US" sz="2800" dirty="0">
                <a:latin typeface="Roboto"/>
                <a:ea typeface="Roboto" pitchFamily="2" charset="0"/>
              </a:rPr>
              <a:t>Also inferencing, Queries/SPARQL</a:t>
            </a:r>
            <a:endParaRPr lang="en-US" sz="2400" dirty="0">
              <a:latin typeface="Roboto"/>
              <a:ea typeface="Roboto" pitchFamily="2" charset="0"/>
            </a:endParaRP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144861"/>
            <a:ext cx="3635018" cy="461665"/>
          </a:xfrm>
          <a:prstGeom prst="rect">
            <a:avLst/>
          </a:prstGeom>
          <a:noFill/>
        </p:spPr>
        <p:txBody>
          <a:bodyPr wrap="square" lIns="91440" tIns="45720" rIns="91440" bIns="45720" rtlCol="0" anchor="t">
            <a:spAutoFit/>
          </a:bodyPr>
          <a:lstStyle/>
          <a:p>
            <a:r>
              <a:rPr lang="en-US" sz="2400" i="1">
                <a:solidFill>
                  <a:schemeClr val="bg1"/>
                </a:solidFill>
                <a:latin typeface="Roboto"/>
              </a:rPr>
              <a:t>Components</a:t>
            </a:r>
            <a:endParaRPr lang="en-US" sz="1850" i="1">
              <a:solidFill>
                <a:schemeClr val="bg1"/>
              </a:solidFill>
            </a:endParaRPr>
          </a:p>
        </p:txBody>
      </p:sp>
    </p:spTree>
    <p:extLst>
      <p:ext uri="{BB962C8B-B14F-4D97-AF65-F5344CB8AC3E}">
        <p14:creationId xmlns:p14="http://schemas.microsoft.com/office/powerpoint/2010/main" val="10492423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The Graph Database</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49</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144861"/>
            <a:ext cx="3635018" cy="461665"/>
          </a:xfrm>
          <a:prstGeom prst="rect">
            <a:avLst/>
          </a:prstGeom>
          <a:noFill/>
        </p:spPr>
        <p:txBody>
          <a:bodyPr wrap="square" lIns="91440" tIns="45720" rIns="91440" bIns="45720" rtlCol="0" anchor="t">
            <a:spAutoFit/>
          </a:bodyPr>
          <a:lstStyle/>
          <a:p>
            <a:r>
              <a:rPr lang="en-US" sz="2400" i="1">
                <a:solidFill>
                  <a:schemeClr val="bg1"/>
                </a:solidFill>
                <a:latin typeface="Roboto"/>
              </a:rPr>
              <a:t>Components</a:t>
            </a:r>
            <a:endParaRPr lang="en-US" sz="1850" i="1">
              <a:solidFill>
                <a:schemeClr val="bg1"/>
              </a:solidFill>
            </a:endParaRPr>
          </a:p>
        </p:txBody>
      </p:sp>
      <p:pic>
        <p:nvPicPr>
          <p:cNvPr id="4" name="Picture 5" descr="Graphical user interface, text, application&#10;&#10;Description automatically generated">
            <a:extLst>
              <a:ext uri="{FF2B5EF4-FFF2-40B4-BE49-F238E27FC236}">
                <a16:creationId xmlns:a16="http://schemas.microsoft.com/office/drawing/2014/main" id="{C38FF44B-C2BC-484A-8CB8-94EC7F8C2DB2}"/>
              </a:ext>
            </a:extLst>
          </p:cNvPr>
          <p:cNvPicPr>
            <a:picLocks noChangeAspect="1"/>
          </p:cNvPicPr>
          <p:nvPr/>
        </p:nvPicPr>
        <p:blipFill rotWithShape="1">
          <a:blip r:embed="rId4"/>
          <a:srcRect t="13146" r="-1124" b="5143"/>
          <a:stretch/>
        </p:blipFill>
        <p:spPr>
          <a:xfrm>
            <a:off x="4182960" y="1715103"/>
            <a:ext cx="7978042" cy="3626776"/>
          </a:xfrm>
          <a:prstGeom prst="rect">
            <a:avLst/>
          </a:prstGeom>
        </p:spPr>
      </p:pic>
    </p:spTree>
    <p:extLst>
      <p:ext uri="{BB962C8B-B14F-4D97-AF65-F5344CB8AC3E}">
        <p14:creationId xmlns:p14="http://schemas.microsoft.com/office/powerpoint/2010/main" val="1643306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32E923-5112-C149-946F-AD2DC5895E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874" y="1368863"/>
            <a:ext cx="3533009" cy="4120275"/>
          </a:xfrm>
          <a:prstGeom prst="rect">
            <a:avLst/>
          </a:prstGeom>
          <a:effectLst>
            <a:outerShdw blurRad="50800" dist="38100" dir="2700000" algn="tl" rotWithShape="0">
              <a:schemeClr val="tx1">
                <a:lumMod val="50000"/>
                <a:lumOff val="50000"/>
                <a:alpha val="40000"/>
              </a:schemeClr>
            </a:outerShdw>
          </a:effectLst>
        </p:spPr>
      </p:pic>
      <p:graphicFrame>
        <p:nvGraphicFramePr>
          <p:cNvPr id="16" name="Table 15">
            <a:extLst>
              <a:ext uri="{FF2B5EF4-FFF2-40B4-BE49-F238E27FC236}">
                <a16:creationId xmlns:a16="http://schemas.microsoft.com/office/drawing/2014/main" id="{0BB51570-F77F-894B-89B8-E220F55F6639}"/>
              </a:ext>
            </a:extLst>
          </p:cNvPr>
          <p:cNvGraphicFramePr>
            <a:graphicFrameLocks noGrp="1"/>
          </p:cNvGraphicFramePr>
          <p:nvPr/>
        </p:nvGraphicFramePr>
        <p:xfrm>
          <a:off x="795" y="6573520"/>
          <a:ext cx="12191997" cy="289560"/>
        </p:xfrm>
        <a:graphic>
          <a:graphicData uri="http://schemas.openxmlformats.org/drawingml/2006/table">
            <a:tbl>
              <a:tblPr firstRow="1" bandRow="1">
                <a:tableStyleId>{5C22544A-7EE6-4342-B048-85BDC9FD1C3A}</a:tableStyleId>
              </a:tblPr>
              <a:tblGrid>
                <a:gridCol w="4063999">
                  <a:extLst>
                    <a:ext uri="{9D8B030D-6E8A-4147-A177-3AD203B41FA5}">
                      <a16:colId xmlns:a16="http://schemas.microsoft.com/office/drawing/2014/main" val="3053495948"/>
                    </a:ext>
                  </a:extLst>
                </a:gridCol>
                <a:gridCol w="4063999">
                  <a:extLst>
                    <a:ext uri="{9D8B030D-6E8A-4147-A177-3AD203B41FA5}">
                      <a16:colId xmlns:a16="http://schemas.microsoft.com/office/drawing/2014/main" val="3119962621"/>
                    </a:ext>
                  </a:extLst>
                </a:gridCol>
                <a:gridCol w="4063999">
                  <a:extLst>
                    <a:ext uri="{9D8B030D-6E8A-4147-A177-3AD203B41FA5}">
                      <a16:colId xmlns:a16="http://schemas.microsoft.com/office/drawing/2014/main" val="2021865669"/>
                    </a:ext>
                  </a:extLst>
                </a:gridCol>
              </a:tblGrid>
              <a:tr h="284480">
                <a:tc>
                  <a:txBody>
                    <a:bodyPr/>
                    <a:lstStyle/>
                    <a:p>
                      <a:pPr algn="ctr"/>
                      <a:endParaRPr lang="en-US" sz="1100" b="0" i="0" baseline="0">
                        <a:solidFill>
                          <a:srgbClr val="979798"/>
                        </a:solidFill>
                        <a:latin typeface="Roboto" pitchFamily="2" charset="0"/>
                        <a:ea typeface="Roboto" pitchFamily="2" charset="0"/>
                        <a:cs typeface="Arial" panose="020B0604020202020204" pitchFamily="34"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a:solidFill>
                          <a:srgbClr val="979798"/>
                        </a:solidFill>
                        <a:latin typeface="Roboto" pitchFamily="2" charset="0"/>
                        <a:ea typeface="Roboto Condensed" pitchFamily="2"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a:solidFill>
                            <a:srgbClr val="979798"/>
                          </a:solidFill>
                          <a:latin typeface="Roboto" pitchFamily="2" charset="0"/>
                          <a:ea typeface="Roboto" pitchFamily="2" charset="0"/>
                          <a:cs typeface="Arial" panose="020B0604020202020204" pitchFamily="34" charset="0"/>
                        </a:rPr>
                        <a:t>Slide </a:t>
                      </a:r>
                      <a:fld id="{3576698C-FA7F-DF40-8AC1-5C460E640245}" type="slidenum">
                        <a:rPr lang="en-US" sz="1100" b="0" i="0" smtClean="0">
                          <a:solidFill>
                            <a:srgbClr val="979798"/>
                          </a:solidFill>
                          <a:latin typeface="Roboto" pitchFamily="2" charset="0"/>
                          <a:ea typeface="Roboto" pitchFamily="2" charset="0"/>
                          <a:cs typeface="Arial" panose="020B0604020202020204" pitchFamily="34" charset="0"/>
                        </a:rPr>
                        <a:t>5</a:t>
                      </a:fld>
                      <a:r>
                        <a:rPr lang="en-US" sz="1100" b="0" i="0">
                          <a:solidFill>
                            <a:srgbClr val="979798"/>
                          </a:solidFill>
                          <a:latin typeface="Roboto" pitchFamily="2" charset="0"/>
                          <a:ea typeface="Roboto" pitchFamily="2" charset="0"/>
                          <a:cs typeface="Arial" panose="020B0604020202020204" pitchFamily="34" charset="0"/>
                        </a:rPr>
                        <a:t> of 8</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3" name="Rectangle 12">
            <a:extLst>
              <a:ext uri="{FF2B5EF4-FFF2-40B4-BE49-F238E27FC236}">
                <a16:creationId xmlns:a16="http://schemas.microsoft.com/office/drawing/2014/main" id="{72F261E1-BC08-DB47-9D53-598BC944AF76}"/>
              </a:ext>
            </a:extLst>
          </p:cNvPr>
          <p:cNvSpPr/>
          <p:nvPr/>
        </p:nvSpPr>
        <p:spPr>
          <a:xfrm>
            <a:off x="4067326" y="0"/>
            <a:ext cx="8125464" cy="6858000"/>
          </a:xfrm>
          <a:prstGeom prst="rect">
            <a:avLst/>
          </a:prstGeom>
          <a:solidFill>
            <a:srgbClr val="329C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800" b="1">
              <a:solidFill>
                <a:schemeClr val="bg1"/>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17BEF881-0C16-4718-8063-C9265F4FBAD1}"/>
              </a:ext>
            </a:extLst>
          </p:cNvPr>
          <p:cNvSpPr txBox="1"/>
          <p:nvPr/>
        </p:nvSpPr>
        <p:spPr>
          <a:xfrm>
            <a:off x="4536912" y="812899"/>
            <a:ext cx="7186293" cy="5232202"/>
          </a:xfrm>
          <a:prstGeom prst="rect">
            <a:avLst/>
          </a:prstGeom>
          <a:noFill/>
        </p:spPr>
        <p:txBody>
          <a:bodyPr wrap="square" lIns="91440" tIns="45720" rIns="91440" bIns="45720" rtlCol="0" anchor="t">
            <a:spAutoFit/>
          </a:bodyPr>
          <a:lstStyle/>
          <a:p>
            <a:pPr algn="ctr"/>
            <a:r>
              <a:rPr lang="en-US" sz="40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About Synaptica</a:t>
            </a:r>
          </a:p>
          <a:p>
            <a:endParaRPr lang="en-US" sz="2000" dirty="0">
              <a:solidFill>
                <a:schemeClr val="bg1"/>
              </a:solidFill>
              <a:latin typeface="Roboto" panose="02000000000000000000" pitchFamily="2" charset="0"/>
              <a:ea typeface="Roboto" panose="02000000000000000000" pitchFamily="2" charset="0"/>
            </a:endParaRPr>
          </a:p>
          <a:p>
            <a:pPr marL="285750" indent="-285750">
              <a:spcAft>
                <a:spcPts val="1200"/>
              </a:spcAft>
              <a:buClr>
                <a:schemeClr val="bg1"/>
              </a:buClr>
              <a:buFont typeface="Arial" panose="020B0604020202020204" pitchFamily="34" charset="0"/>
              <a:buChar char="•"/>
            </a:pPr>
            <a:r>
              <a:rPr lang="en-US" sz="2400" dirty="0">
                <a:solidFill>
                  <a:schemeClr val="bg1"/>
                </a:solidFill>
                <a:latin typeface="Roboto" panose="02000000000000000000" pitchFamily="2" charset="0"/>
                <a:ea typeface="Roboto" panose="02000000000000000000" pitchFamily="2" charset="0"/>
              </a:rPr>
              <a:t>O</a:t>
            </a:r>
            <a:r>
              <a:rPr lang="en-US" sz="2400" dirty="0">
                <a:solidFill>
                  <a:schemeClr val="bg1"/>
                </a:solidFill>
                <a:latin typeface="Roboto" panose="02000000000000000000" pitchFamily="2" charset="0"/>
                <a:ea typeface="Roboto" panose="02000000000000000000" pitchFamily="2" charset="0"/>
                <a:cs typeface="+mn-lt"/>
              </a:rPr>
              <a:t>ver 25 years as an industry leader in KM as a software and services provider. </a:t>
            </a:r>
          </a:p>
          <a:p>
            <a:pPr marL="285750" indent="-285750">
              <a:spcAft>
                <a:spcPts val="1200"/>
              </a:spcAft>
              <a:buClr>
                <a:schemeClr val="bg1"/>
              </a:buClr>
              <a:buFont typeface="Arial" panose="020B0604020202020204" pitchFamily="34" charset="0"/>
              <a:buChar char="•"/>
            </a:pPr>
            <a:r>
              <a:rPr lang="en-US" sz="2400" dirty="0">
                <a:solidFill>
                  <a:schemeClr val="bg1"/>
                </a:solidFill>
                <a:latin typeface="Roboto" panose="02000000000000000000" pitchFamily="2" charset="0"/>
                <a:ea typeface="Roboto" panose="02000000000000000000" pitchFamily="2" charset="0"/>
              </a:rPr>
              <a:t>Adherence to standards and best practices, as well as adopting the latest technologies.</a:t>
            </a:r>
          </a:p>
          <a:p>
            <a:pPr marL="285750" indent="-285750">
              <a:spcAft>
                <a:spcPts val="1200"/>
              </a:spcAft>
              <a:buClr>
                <a:schemeClr val="bg1"/>
              </a:buClr>
              <a:buFont typeface="Arial" panose="020B0604020202020204" pitchFamily="34" charset="0"/>
              <a:buChar char="•"/>
            </a:pPr>
            <a:r>
              <a:rPr lang="en-US" sz="2400" dirty="0">
                <a:solidFill>
                  <a:schemeClr val="bg1"/>
                </a:solidFill>
                <a:latin typeface="Roboto" panose="02000000000000000000" pitchFamily="2" charset="0"/>
                <a:ea typeface="Roboto" panose="02000000000000000000" pitchFamily="2" charset="0"/>
              </a:rPr>
              <a:t>A focus on building tools to support knowledge workers, library and information scientists, taxonomists, and </a:t>
            </a:r>
            <a:r>
              <a:rPr lang="en-US" sz="2400" dirty="0" err="1">
                <a:solidFill>
                  <a:schemeClr val="bg1"/>
                </a:solidFill>
                <a:latin typeface="Roboto" panose="02000000000000000000" pitchFamily="2" charset="0"/>
                <a:ea typeface="Roboto" panose="02000000000000000000" pitchFamily="2" charset="0"/>
              </a:rPr>
              <a:t>ontologists</a:t>
            </a:r>
            <a:r>
              <a:rPr lang="en-US" sz="2400" dirty="0">
                <a:solidFill>
                  <a:schemeClr val="bg1"/>
                </a:solidFill>
                <a:latin typeface="Roboto" panose="02000000000000000000" pitchFamily="2" charset="0"/>
                <a:ea typeface="Roboto" panose="02000000000000000000" pitchFamily="2" charset="0"/>
              </a:rPr>
              <a:t>.  </a:t>
            </a:r>
          </a:p>
          <a:p>
            <a:pPr marL="285750" indent="-285750">
              <a:spcAft>
                <a:spcPts val="1200"/>
              </a:spcAft>
              <a:buClr>
                <a:schemeClr val="bg1"/>
              </a:buClr>
              <a:buFont typeface="Arial" panose="020B0604020202020204" pitchFamily="34" charset="0"/>
              <a:buChar char="•"/>
            </a:pPr>
            <a:r>
              <a:rPr lang="en-US" sz="2400" dirty="0">
                <a:solidFill>
                  <a:schemeClr val="bg1"/>
                </a:solidFill>
                <a:latin typeface="Roboto" panose="02000000000000000000" pitchFamily="2" charset="0"/>
                <a:ea typeface="Roboto" panose="02000000000000000000" pitchFamily="2" charset="0"/>
              </a:rPr>
              <a:t>A policy of working with our customers to design and develop software to address their current requirements, as well as to meet future needs. </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63617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The Stack</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50</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610100" y="1304925"/>
            <a:ext cx="7077075" cy="4062651"/>
          </a:xfrm>
          <a:prstGeom prst="rect">
            <a:avLst/>
          </a:prstGeom>
          <a:noFill/>
        </p:spPr>
        <p:txBody>
          <a:bodyPr wrap="square" lIns="91440" tIns="45720" rIns="91440" bIns="45720" rtlCol="0" anchor="t">
            <a:spAutoFit/>
          </a:bodyPr>
          <a:lstStyle/>
          <a:p>
            <a:pPr marL="342900" indent="-342900">
              <a:spcAft>
                <a:spcPts val="1800"/>
              </a:spcAft>
              <a:buChar char="•"/>
            </a:pPr>
            <a:r>
              <a:rPr lang="en-US" sz="2400" dirty="0">
                <a:latin typeface="Roboto"/>
              </a:rPr>
              <a:t>Graph Database</a:t>
            </a:r>
          </a:p>
          <a:p>
            <a:pPr marL="342900" indent="-342900">
              <a:spcAft>
                <a:spcPts val="1800"/>
              </a:spcAft>
              <a:buChar char="•"/>
            </a:pPr>
            <a:r>
              <a:rPr lang="en-US" sz="2400" dirty="0">
                <a:latin typeface="Roboto"/>
              </a:rPr>
              <a:t>Ontology Management Layer</a:t>
            </a:r>
          </a:p>
          <a:p>
            <a:pPr marL="342900" indent="-342900">
              <a:spcAft>
                <a:spcPts val="1800"/>
              </a:spcAft>
              <a:buChar char="•"/>
            </a:pPr>
            <a:r>
              <a:rPr lang="en-US" sz="2400" dirty="0">
                <a:latin typeface="Roboto"/>
              </a:rPr>
              <a:t>Analytics Endpoints</a:t>
            </a:r>
          </a:p>
          <a:p>
            <a:pPr marL="342900" indent="-342900">
              <a:spcAft>
                <a:spcPts val="1800"/>
              </a:spcAft>
              <a:buChar char="•"/>
            </a:pPr>
            <a:r>
              <a:rPr lang="en-US" sz="2400" dirty="0">
                <a:latin typeface="Roboto"/>
              </a:rPr>
              <a:t>Content Management Systems</a:t>
            </a:r>
          </a:p>
          <a:p>
            <a:pPr marL="342900" indent="-342900">
              <a:spcAft>
                <a:spcPts val="1800"/>
              </a:spcAft>
              <a:buChar char="•"/>
            </a:pPr>
            <a:r>
              <a:rPr lang="en-US" sz="2400" dirty="0">
                <a:latin typeface="Roboto"/>
              </a:rPr>
              <a:t>Other Databases</a:t>
            </a:r>
          </a:p>
          <a:p>
            <a:pPr marL="342900" indent="-342900">
              <a:spcAft>
                <a:spcPts val="1800"/>
              </a:spcAft>
              <a:buChar char="•"/>
            </a:pPr>
            <a:r>
              <a:rPr lang="en-US" sz="2400" dirty="0">
                <a:latin typeface="Roboto"/>
              </a:rPr>
              <a:t>Business Applications</a:t>
            </a:r>
          </a:p>
          <a:p>
            <a:pPr marL="342900" indent="-342900">
              <a:spcAft>
                <a:spcPts val="1800"/>
              </a:spcAft>
              <a:buChar char="•"/>
            </a:pPr>
            <a:r>
              <a:rPr lang="en-US" sz="2400" dirty="0">
                <a:latin typeface="Roboto"/>
              </a:rPr>
              <a:t>Search Appliances (and Interfaces)</a:t>
            </a:r>
          </a:p>
        </p:txBody>
      </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r>
              <a:rPr lang="en-US" sz="2400" i="1">
                <a:solidFill>
                  <a:schemeClr val="bg1"/>
                </a:solidFill>
                <a:latin typeface="Roboto"/>
              </a:rPr>
              <a:t>Sample Stack</a:t>
            </a:r>
            <a:endParaRPr lang="en-US"/>
          </a:p>
        </p:txBody>
      </p:sp>
    </p:spTree>
    <p:extLst>
      <p:ext uri="{BB962C8B-B14F-4D97-AF65-F5344CB8AC3E}">
        <p14:creationId xmlns:p14="http://schemas.microsoft.com/office/powerpoint/2010/main" val="2628269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6269B3-F816-4846-B69A-D6C8C701BE3B}"/>
              </a:ext>
            </a:extLst>
          </p:cNvPr>
          <p:cNvSpPr txBox="1"/>
          <p:nvPr/>
        </p:nvSpPr>
        <p:spPr>
          <a:xfrm>
            <a:off x="-3410" y="907525"/>
            <a:ext cx="4070488"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pic>
        <p:nvPicPr>
          <p:cNvPr id="40" name="Graphic 39" descr="Teacher">
            <a:extLst>
              <a:ext uri="{FF2B5EF4-FFF2-40B4-BE49-F238E27FC236}">
                <a16:creationId xmlns:a16="http://schemas.microsoft.com/office/drawing/2014/main" id="{27F31BC5-0637-4C4C-9AA4-C4465248D2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6944" y="1425265"/>
            <a:ext cx="1459055" cy="1459055"/>
          </a:xfrm>
          <a:prstGeom prst="rect">
            <a:avLst/>
          </a:prstGeom>
          <a:effectLst/>
        </p:spPr>
      </p:pic>
      <p:sp>
        <p:nvSpPr>
          <p:cNvPr id="5" name="TextBox 4">
            <a:extLst>
              <a:ext uri="{FF2B5EF4-FFF2-40B4-BE49-F238E27FC236}">
                <a16:creationId xmlns:a16="http://schemas.microsoft.com/office/drawing/2014/main" id="{4EA15A19-F917-DB41-A61E-252A6BE54293}"/>
              </a:ext>
            </a:extLst>
          </p:cNvPr>
          <p:cNvSpPr txBox="1"/>
          <p:nvPr/>
        </p:nvSpPr>
        <p:spPr>
          <a:xfrm>
            <a:off x="4067330" y="0"/>
            <a:ext cx="8125464" cy="896095"/>
          </a:xfrm>
          <a:prstGeom prst="rect">
            <a:avLst/>
          </a:prstGeom>
          <a:solidFill>
            <a:srgbClr val="329CA2"/>
          </a:solidFill>
          <a:effectLst/>
        </p:spPr>
        <p:txBody>
          <a:bodyPr wrap="square" rIns="240000" rtlCol="0" anchor="ctr" anchorCtr="0">
            <a:noAutofit/>
          </a:bodyPr>
          <a:lstStyle/>
          <a:p>
            <a:pPr algn="r"/>
            <a:endParaRPr lang="en-US" sz="2489" b="1" dirty="0">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5" y="192913"/>
            <a:ext cx="7890913" cy="461665"/>
          </a:xfrm>
          <a:prstGeom prst="rect">
            <a:avLst/>
          </a:prstGeom>
          <a:effectLst>
            <a:outerShdw blurRad="50800" dist="38100" dir="2700000" algn="tl" rotWithShape="0">
              <a:srgbClr val="46494A">
                <a:alpha val="40000"/>
              </a:srgbClr>
            </a:outerShdw>
          </a:effectLst>
        </p:spPr>
        <p:txBody>
          <a:bodyPr wrap="square">
            <a:spAutoFit/>
          </a:bodyPr>
          <a:lstStyle/>
          <a:p>
            <a:pPr algn="r"/>
            <a:r>
              <a:rPr lang="en-US" sz="2400" dirty="0">
                <a:solidFill>
                  <a:schemeClr val="bg1"/>
                </a:solidFill>
                <a:latin typeface="Roboto Lt" pitchFamily="2" charset="0"/>
                <a:ea typeface="Roboto Lt" pitchFamily="2" charset="0"/>
              </a:rPr>
              <a:t>The Stack</a:t>
            </a:r>
          </a:p>
        </p:txBody>
      </p:sp>
      <p:graphicFrame>
        <p:nvGraphicFramePr>
          <p:cNvPr id="17" name="Table 16">
            <a:extLst>
              <a:ext uri="{FF2B5EF4-FFF2-40B4-BE49-F238E27FC236}">
                <a16:creationId xmlns:a16="http://schemas.microsoft.com/office/drawing/2014/main" id="{29A5E243-B1E5-A142-B52F-8DD053DB5742}"/>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pitchFamily="2" charset="0"/>
                          <a:ea typeface="Roboto" pitchFamily="2" charset="0"/>
                          <a:cs typeface="Arial" panose="020B0604020202020204" pitchFamily="34" charset="0"/>
                        </a:rPr>
                        <a:t>51</a:t>
                      </a:fld>
                      <a:endParaRPr lang="en-US" sz="1100" b="0" i="0" dirty="0">
                        <a:solidFill>
                          <a:srgbClr val="979798"/>
                        </a:solidFill>
                        <a:latin typeface="Roboto" pitchFamily="2" charset="0"/>
                        <a:ea typeface="Roboto" pitchFamily="2" charset="0"/>
                        <a:cs typeface="Arial" panose="020B0604020202020204" pitchFamily="34"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pic>
        <p:nvPicPr>
          <p:cNvPr id="26" name="Graphic 25">
            <a:extLst>
              <a:ext uri="{FF2B5EF4-FFF2-40B4-BE49-F238E27FC236}">
                <a16:creationId xmlns:a16="http://schemas.microsoft.com/office/drawing/2014/main" id="{68ABAF58-8BB5-8C47-A0B5-D5C22697C69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4306" y="1865912"/>
            <a:ext cx="437378" cy="480921"/>
          </a:xfrm>
          <a:prstGeom prst="rect">
            <a:avLst/>
          </a:prstGeom>
        </p:spPr>
      </p:pic>
      <p:grpSp>
        <p:nvGrpSpPr>
          <p:cNvPr id="7" name="Group 6">
            <a:extLst>
              <a:ext uri="{FF2B5EF4-FFF2-40B4-BE49-F238E27FC236}">
                <a16:creationId xmlns:a16="http://schemas.microsoft.com/office/drawing/2014/main" id="{1B3DE1BD-A5C1-4542-928A-E71E996D1CEC}"/>
              </a:ext>
            </a:extLst>
          </p:cNvPr>
          <p:cNvGrpSpPr/>
          <p:nvPr/>
        </p:nvGrpSpPr>
        <p:grpSpPr>
          <a:xfrm>
            <a:off x="5991319" y="3621152"/>
            <a:ext cx="2161888" cy="1456974"/>
            <a:chOff x="4675863" y="3733119"/>
            <a:chExt cx="3045417" cy="2052416"/>
          </a:xfrm>
        </p:grpSpPr>
        <p:pic>
          <p:nvPicPr>
            <p:cNvPr id="13" name="Graphic 52" descr="Database">
              <a:extLst>
                <a:ext uri="{FF2B5EF4-FFF2-40B4-BE49-F238E27FC236}">
                  <a16:creationId xmlns:a16="http://schemas.microsoft.com/office/drawing/2014/main" id="{2B0485FE-5A47-B24B-AB1E-F5189D80A18C}"/>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75863" y="3733119"/>
              <a:ext cx="3045417" cy="2052416"/>
            </a:xfrm>
            <a:prstGeom prst="rect">
              <a:avLst/>
            </a:prstGeom>
            <a:effectLst/>
          </p:spPr>
        </p:pic>
        <p:sp>
          <p:nvSpPr>
            <p:cNvPr id="4" name="Rectangle 3">
              <a:extLst>
                <a:ext uri="{FF2B5EF4-FFF2-40B4-BE49-F238E27FC236}">
                  <a16:creationId xmlns:a16="http://schemas.microsoft.com/office/drawing/2014/main" id="{C5551DA3-AD56-2943-A3E2-3EA8A98E617A}"/>
                </a:ext>
              </a:extLst>
            </p:cNvPr>
            <p:cNvSpPr/>
            <p:nvPr/>
          </p:nvSpPr>
          <p:spPr>
            <a:xfrm>
              <a:off x="5317044" y="5184902"/>
              <a:ext cx="1765798" cy="390204"/>
            </a:xfrm>
            <a:prstGeom prst="rect">
              <a:avLst/>
            </a:prstGeom>
          </p:spPr>
          <p:txBody>
            <a:bodyPr wrap="square">
              <a:spAutoFit/>
            </a:bodyPr>
            <a:lstStyle/>
            <a:p>
              <a:pPr algn="ctr"/>
              <a:r>
                <a:rPr lang="en-US" sz="1200" dirty="0">
                  <a:solidFill>
                    <a:schemeClr val="bg1"/>
                  </a:solidFill>
                  <a:latin typeface="Roboto" pitchFamily="2" charset="0"/>
                  <a:ea typeface="Roboto" pitchFamily="2" charset="0"/>
                </a:rPr>
                <a:t>Database</a:t>
              </a:r>
              <a:endParaRPr lang="en-US" sz="1200" dirty="0">
                <a:solidFill>
                  <a:schemeClr val="bg1"/>
                </a:solidFill>
              </a:endParaRPr>
            </a:p>
          </p:txBody>
        </p:sp>
        <p:sp>
          <p:nvSpPr>
            <p:cNvPr id="6" name="Rectangle 5">
              <a:extLst>
                <a:ext uri="{FF2B5EF4-FFF2-40B4-BE49-F238E27FC236}">
                  <a16:creationId xmlns:a16="http://schemas.microsoft.com/office/drawing/2014/main" id="{586A9A13-F217-0B40-8B7C-21D0FB5BBF58}"/>
                </a:ext>
              </a:extLst>
            </p:cNvPr>
            <p:cNvSpPr/>
            <p:nvPr/>
          </p:nvSpPr>
          <p:spPr>
            <a:xfrm>
              <a:off x="5317044" y="4757920"/>
              <a:ext cx="1765809" cy="390204"/>
            </a:xfrm>
            <a:prstGeom prst="rect">
              <a:avLst/>
            </a:prstGeom>
          </p:spPr>
          <p:txBody>
            <a:bodyPr wrap="square">
              <a:spAutoFit/>
            </a:bodyPr>
            <a:lstStyle/>
            <a:p>
              <a:pPr algn="ctr"/>
              <a:r>
                <a:rPr lang="en-US" sz="1200" dirty="0">
                  <a:solidFill>
                    <a:schemeClr val="bg1"/>
                  </a:solidFill>
                  <a:latin typeface="Roboto" pitchFamily="2" charset="0"/>
                  <a:ea typeface="Roboto" pitchFamily="2" charset="0"/>
                </a:rPr>
                <a:t>RDF Graph</a:t>
              </a:r>
              <a:endParaRPr lang="en-US" sz="1200" dirty="0"/>
            </a:p>
          </p:txBody>
        </p:sp>
      </p:grpSp>
      <p:pic>
        <p:nvPicPr>
          <p:cNvPr id="27" name="Picture 19" descr="Welcome to the LIRMM AgroPortal | LIRMM AgroPortal">
            <a:extLst>
              <a:ext uri="{FF2B5EF4-FFF2-40B4-BE49-F238E27FC236}">
                <a16:creationId xmlns:a16="http://schemas.microsoft.com/office/drawing/2014/main" id="{8E23A204-62A2-0E4F-845B-5F71AFB15A9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15246" y="4093387"/>
            <a:ext cx="602990" cy="602990"/>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CD6D3DE7-F85C-184A-BEA1-F60559E3ACF4}"/>
              </a:ext>
            </a:extLst>
          </p:cNvPr>
          <p:cNvGrpSpPr/>
          <p:nvPr/>
        </p:nvGrpSpPr>
        <p:grpSpPr>
          <a:xfrm>
            <a:off x="4324767" y="4063044"/>
            <a:ext cx="641199" cy="812188"/>
            <a:chOff x="5873700" y="3843783"/>
            <a:chExt cx="641199" cy="812188"/>
          </a:xfrm>
        </p:grpSpPr>
        <p:pic>
          <p:nvPicPr>
            <p:cNvPr id="28" name="Picture 16" descr="GraphQL - Wikipedia">
              <a:extLst>
                <a:ext uri="{FF2B5EF4-FFF2-40B4-BE49-F238E27FC236}">
                  <a16:creationId xmlns:a16="http://schemas.microsoft.com/office/drawing/2014/main" id="{3A6A3A96-B2CD-0F42-A699-CCE42F0EE9B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73700" y="3843783"/>
              <a:ext cx="602990" cy="60299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85F2D3A-A1EC-4046-859D-F5A2D794159A}"/>
                </a:ext>
              </a:extLst>
            </p:cNvPr>
            <p:cNvSpPr txBox="1"/>
            <p:nvPr/>
          </p:nvSpPr>
          <p:spPr>
            <a:xfrm>
              <a:off x="5873700" y="4425139"/>
              <a:ext cx="641199" cy="230832"/>
            </a:xfrm>
            <a:prstGeom prst="rect">
              <a:avLst/>
            </a:prstGeom>
            <a:noFill/>
          </p:spPr>
          <p:txBody>
            <a:bodyPr wrap="square" rtlCol="0">
              <a:spAutoFit/>
            </a:bodyPr>
            <a:lstStyle/>
            <a:p>
              <a:pPr algn="ctr"/>
              <a:r>
                <a:rPr lang="en-US" sz="900" dirty="0">
                  <a:latin typeface="Roboto" pitchFamily="2" charset="0"/>
                  <a:ea typeface="Roboto" pitchFamily="2" charset="0"/>
                </a:rPr>
                <a:t>GraphQL</a:t>
              </a:r>
            </a:p>
          </p:txBody>
        </p:sp>
      </p:grpSp>
      <p:cxnSp>
        <p:nvCxnSpPr>
          <p:cNvPr id="10" name="Straight Arrow Connector 9">
            <a:extLst>
              <a:ext uri="{FF2B5EF4-FFF2-40B4-BE49-F238E27FC236}">
                <a16:creationId xmlns:a16="http://schemas.microsoft.com/office/drawing/2014/main" id="{EC391713-D5FE-F145-AAC4-2D44E78A747B}"/>
              </a:ext>
            </a:extLst>
          </p:cNvPr>
          <p:cNvCxnSpPr>
            <a:cxnSpLocks/>
          </p:cNvCxnSpPr>
          <p:nvPr/>
        </p:nvCxnSpPr>
        <p:spPr>
          <a:xfrm flipH="1">
            <a:off x="5640149" y="4381991"/>
            <a:ext cx="707773" cy="1498"/>
          </a:xfrm>
          <a:prstGeom prst="straightConnector1">
            <a:avLst/>
          </a:prstGeom>
          <a:ln w="34925">
            <a:solidFill>
              <a:schemeClr val="bg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8FFFADA-D296-7E40-8EE1-3CCDFEF386BE}"/>
              </a:ext>
            </a:extLst>
          </p:cNvPr>
          <p:cNvSpPr txBox="1"/>
          <p:nvPr/>
        </p:nvSpPr>
        <p:spPr>
          <a:xfrm>
            <a:off x="4305194" y="3270187"/>
            <a:ext cx="1341264" cy="738664"/>
          </a:xfrm>
          <a:prstGeom prst="rect">
            <a:avLst/>
          </a:prstGeom>
          <a:noFill/>
        </p:spPr>
        <p:txBody>
          <a:bodyPr wrap="square" rtlCol="0">
            <a:spAutoFit/>
          </a:bodyPr>
          <a:lstStyle/>
          <a:p>
            <a:pPr algn="ctr"/>
            <a:r>
              <a:rPr lang="en-US" sz="1400" dirty="0">
                <a:latin typeface="Roboto" pitchFamily="2" charset="0"/>
                <a:ea typeface="Roboto" pitchFamily="2" charset="0"/>
              </a:rPr>
              <a:t>Inferencing</a:t>
            </a:r>
          </a:p>
          <a:p>
            <a:pPr algn="ctr"/>
            <a:r>
              <a:rPr lang="en-US" sz="1400" dirty="0">
                <a:latin typeface="Roboto" pitchFamily="2" charset="0"/>
                <a:ea typeface="Roboto" pitchFamily="2" charset="0"/>
              </a:rPr>
              <a:t>and Analytics</a:t>
            </a:r>
          </a:p>
          <a:p>
            <a:pPr algn="ctr"/>
            <a:r>
              <a:rPr lang="en-US" sz="1400" dirty="0">
                <a:latin typeface="Roboto" pitchFamily="2" charset="0"/>
                <a:ea typeface="Roboto" pitchFamily="2" charset="0"/>
              </a:rPr>
              <a:t>Endpoints</a:t>
            </a:r>
          </a:p>
        </p:txBody>
      </p:sp>
      <p:pic>
        <p:nvPicPr>
          <p:cNvPr id="39" name="Graphic 38" descr="Web design">
            <a:extLst>
              <a:ext uri="{FF2B5EF4-FFF2-40B4-BE49-F238E27FC236}">
                <a16:creationId xmlns:a16="http://schemas.microsoft.com/office/drawing/2014/main" id="{335B9199-B947-314E-B179-15648F650D7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04064" y="1489763"/>
            <a:ext cx="1264168" cy="1264168"/>
          </a:xfrm>
          <a:prstGeom prst="rect">
            <a:avLst/>
          </a:prstGeom>
          <a:effectLst/>
        </p:spPr>
      </p:pic>
      <p:sp>
        <p:nvSpPr>
          <p:cNvPr id="41" name="TextBox 40">
            <a:extLst>
              <a:ext uri="{FF2B5EF4-FFF2-40B4-BE49-F238E27FC236}">
                <a16:creationId xmlns:a16="http://schemas.microsoft.com/office/drawing/2014/main" id="{841E0543-0B65-244E-8F94-2E9A6A33FDB3}"/>
              </a:ext>
            </a:extLst>
          </p:cNvPr>
          <p:cNvSpPr txBox="1"/>
          <p:nvPr/>
        </p:nvSpPr>
        <p:spPr>
          <a:xfrm>
            <a:off x="4576410" y="1132147"/>
            <a:ext cx="1869422" cy="523220"/>
          </a:xfrm>
          <a:prstGeom prst="rect">
            <a:avLst/>
          </a:prstGeom>
          <a:noFill/>
        </p:spPr>
        <p:txBody>
          <a:bodyPr wrap="none" rtlCol="0">
            <a:spAutoFit/>
          </a:bodyPr>
          <a:lstStyle/>
          <a:p>
            <a:pPr algn="ctr"/>
            <a:r>
              <a:rPr lang="en-US" sz="1400" dirty="0">
                <a:latin typeface="Roboto" pitchFamily="2" charset="0"/>
                <a:ea typeface="Roboto" pitchFamily="2" charset="0"/>
              </a:rPr>
              <a:t>Graphite Knowledge</a:t>
            </a:r>
          </a:p>
          <a:p>
            <a:pPr algn="ctr"/>
            <a:r>
              <a:rPr lang="en-US" sz="1400" dirty="0">
                <a:latin typeface="Roboto" pitchFamily="2" charset="0"/>
                <a:ea typeface="Roboto" pitchFamily="2" charset="0"/>
              </a:rPr>
              <a:t>Organization System</a:t>
            </a:r>
          </a:p>
        </p:txBody>
      </p:sp>
      <p:sp>
        <p:nvSpPr>
          <p:cNvPr id="42" name="TextBox 41">
            <a:extLst>
              <a:ext uri="{FF2B5EF4-FFF2-40B4-BE49-F238E27FC236}">
                <a16:creationId xmlns:a16="http://schemas.microsoft.com/office/drawing/2014/main" id="{129CEB1F-B33B-1741-90C4-B7B55851E36F}"/>
              </a:ext>
            </a:extLst>
          </p:cNvPr>
          <p:cNvSpPr txBox="1"/>
          <p:nvPr/>
        </p:nvSpPr>
        <p:spPr>
          <a:xfrm>
            <a:off x="7583776" y="1100203"/>
            <a:ext cx="2063385" cy="523220"/>
          </a:xfrm>
          <a:prstGeom prst="rect">
            <a:avLst/>
          </a:prstGeom>
          <a:noFill/>
        </p:spPr>
        <p:txBody>
          <a:bodyPr wrap="none" rtlCol="0">
            <a:spAutoFit/>
          </a:bodyPr>
          <a:lstStyle/>
          <a:p>
            <a:pPr algn="ctr"/>
            <a:r>
              <a:rPr lang="en-US" sz="1400" dirty="0">
                <a:latin typeface="Roboto" pitchFamily="2" charset="0"/>
                <a:ea typeface="Roboto" pitchFamily="2" charset="0"/>
              </a:rPr>
              <a:t>Graphite</a:t>
            </a:r>
          </a:p>
          <a:p>
            <a:pPr algn="ctr"/>
            <a:r>
              <a:rPr lang="en-US" sz="1400" dirty="0">
                <a:latin typeface="Roboto" pitchFamily="2" charset="0"/>
                <a:ea typeface="Roboto" pitchFamily="2" charset="0"/>
              </a:rPr>
              <a:t>REST API Web Services</a:t>
            </a:r>
          </a:p>
        </p:txBody>
      </p:sp>
      <p:cxnSp>
        <p:nvCxnSpPr>
          <p:cNvPr id="43" name="Straight Arrow Connector 42">
            <a:extLst>
              <a:ext uri="{FF2B5EF4-FFF2-40B4-BE49-F238E27FC236}">
                <a16:creationId xmlns:a16="http://schemas.microsoft.com/office/drawing/2014/main" id="{72654E49-5590-6641-B733-1EE33AE92005}"/>
              </a:ext>
            </a:extLst>
          </p:cNvPr>
          <p:cNvCxnSpPr>
            <a:cxnSpLocks/>
          </p:cNvCxnSpPr>
          <p:nvPr/>
        </p:nvCxnSpPr>
        <p:spPr>
          <a:xfrm flipH="1" flipV="1">
            <a:off x="5514306" y="2583666"/>
            <a:ext cx="909238" cy="993295"/>
          </a:xfrm>
          <a:prstGeom prst="straightConnector1">
            <a:avLst/>
          </a:prstGeom>
          <a:ln w="3492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52B50ED-03FD-F043-BB66-EEDB2D5E9038}"/>
              </a:ext>
            </a:extLst>
          </p:cNvPr>
          <p:cNvSpPr txBox="1"/>
          <p:nvPr/>
        </p:nvSpPr>
        <p:spPr>
          <a:xfrm rot="2798499">
            <a:off x="5487696" y="2904012"/>
            <a:ext cx="1137057" cy="230832"/>
          </a:xfrm>
          <a:prstGeom prst="rect">
            <a:avLst/>
          </a:prstGeom>
          <a:noFill/>
        </p:spPr>
        <p:txBody>
          <a:bodyPr wrap="square" rtlCol="0">
            <a:spAutoFit/>
          </a:bodyPr>
          <a:lstStyle/>
          <a:p>
            <a:pPr algn="ctr"/>
            <a:r>
              <a:rPr lang="en-US" sz="900" dirty="0">
                <a:latin typeface="Roboto" pitchFamily="2" charset="0"/>
                <a:ea typeface="Roboto" pitchFamily="2" charset="0"/>
              </a:rPr>
              <a:t>RDF4J API</a:t>
            </a:r>
          </a:p>
        </p:txBody>
      </p:sp>
      <p:cxnSp>
        <p:nvCxnSpPr>
          <p:cNvPr id="47" name="Straight Arrow Connector 46">
            <a:extLst>
              <a:ext uri="{FF2B5EF4-FFF2-40B4-BE49-F238E27FC236}">
                <a16:creationId xmlns:a16="http://schemas.microsoft.com/office/drawing/2014/main" id="{3192EC6E-A4A2-1D4F-8C29-DDA32A998661}"/>
              </a:ext>
            </a:extLst>
          </p:cNvPr>
          <p:cNvCxnSpPr>
            <a:cxnSpLocks/>
          </p:cNvCxnSpPr>
          <p:nvPr/>
        </p:nvCxnSpPr>
        <p:spPr>
          <a:xfrm flipV="1">
            <a:off x="7706231" y="2585526"/>
            <a:ext cx="909238" cy="993295"/>
          </a:xfrm>
          <a:prstGeom prst="straightConnector1">
            <a:avLst/>
          </a:prstGeom>
          <a:ln w="3492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6AF029D-EE97-3B47-982B-F37ADCC89D88}"/>
              </a:ext>
            </a:extLst>
          </p:cNvPr>
          <p:cNvSpPr txBox="1"/>
          <p:nvPr/>
        </p:nvSpPr>
        <p:spPr>
          <a:xfrm rot="18780000">
            <a:off x="7496585" y="2879865"/>
            <a:ext cx="1133725" cy="230832"/>
          </a:xfrm>
          <a:prstGeom prst="rect">
            <a:avLst/>
          </a:prstGeom>
          <a:noFill/>
        </p:spPr>
        <p:txBody>
          <a:bodyPr wrap="square" rtlCol="0">
            <a:spAutoFit/>
          </a:bodyPr>
          <a:lstStyle/>
          <a:p>
            <a:pPr algn="ctr"/>
            <a:r>
              <a:rPr lang="en-US" sz="900" dirty="0">
                <a:latin typeface="Roboto" pitchFamily="2" charset="0"/>
                <a:ea typeface="Roboto" pitchFamily="2" charset="0"/>
              </a:rPr>
              <a:t>RDF4J API</a:t>
            </a:r>
          </a:p>
        </p:txBody>
      </p:sp>
      <p:sp>
        <p:nvSpPr>
          <p:cNvPr id="50" name="TextBox 49">
            <a:extLst>
              <a:ext uri="{FF2B5EF4-FFF2-40B4-BE49-F238E27FC236}">
                <a16:creationId xmlns:a16="http://schemas.microsoft.com/office/drawing/2014/main" id="{08C5BDBF-5920-7A43-9546-CD4B7B6C8769}"/>
              </a:ext>
            </a:extLst>
          </p:cNvPr>
          <p:cNvSpPr txBox="1"/>
          <p:nvPr/>
        </p:nvSpPr>
        <p:spPr>
          <a:xfrm rot="2880000">
            <a:off x="8728416" y="2864206"/>
            <a:ext cx="1112035" cy="230832"/>
          </a:xfrm>
          <a:prstGeom prst="rect">
            <a:avLst/>
          </a:prstGeom>
          <a:noFill/>
        </p:spPr>
        <p:txBody>
          <a:bodyPr wrap="square" rtlCol="0">
            <a:spAutoFit/>
          </a:bodyPr>
          <a:lstStyle/>
          <a:p>
            <a:pPr algn="ctr"/>
            <a:r>
              <a:rPr lang="en-US" sz="900" dirty="0">
                <a:latin typeface="Roboto" pitchFamily="2" charset="0"/>
                <a:ea typeface="Roboto" pitchFamily="2" charset="0"/>
              </a:rPr>
              <a:t>REST</a:t>
            </a:r>
          </a:p>
        </p:txBody>
      </p:sp>
      <p:grpSp>
        <p:nvGrpSpPr>
          <p:cNvPr id="67" name="Group 66">
            <a:extLst>
              <a:ext uri="{FF2B5EF4-FFF2-40B4-BE49-F238E27FC236}">
                <a16:creationId xmlns:a16="http://schemas.microsoft.com/office/drawing/2014/main" id="{1086BDF9-41B3-884D-B84D-5B508BF5D88B}"/>
              </a:ext>
            </a:extLst>
          </p:cNvPr>
          <p:cNvGrpSpPr/>
          <p:nvPr/>
        </p:nvGrpSpPr>
        <p:grpSpPr>
          <a:xfrm>
            <a:off x="9683497" y="3733633"/>
            <a:ext cx="1520036" cy="1228140"/>
            <a:chOff x="8971557" y="3524313"/>
            <a:chExt cx="1520036" cy="1078531"/>
          </a:xfrm>
        </p:grpSpPr>
        <p:sp>
          <p:nvSpPr>
            <p:cNvPr id="53" name="Alternative Process 52">
              <a:extLst>
                <a:ext uri="{FF2B5EF4-FFF2-40B4-BE49-F238E27FC236}">
                  <a16:creationId xmlns:a16="http://schemas.microsoft.com/office/drawing/2014/main" id="{495B55D2-1FDD-D84F-B4ED-4A5EE88CBE0B}"/>
                </a:ext>
              </a:extLst>
            </p:cNvPr>
            <p:cNvSpPr/>
            <p:nvPr/>
          </p:nvSpPr>
          <p:spPr>
            <a:xfrm>
              <a:off x="9231731" y="3810521"/>
              <a:ext cx="1259862" cy="792323"/>
            </a:xfrm>
            <a:prstGeom prst="flowChartAlternateProcess">
              <a:avLst/>
            </a:prstGeom>
            <a:solidFill>
              <a:schemeClr val="bg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itchFamily="2" charset="0"/>
                  <a:ea typeface="Roboto" pitchFamily="2" charset="0"/>
                </a:rPr>
                <a:t>Eco-system of consuming applications</a:t>
              </a:r>
            </a:p>
          </p:txBody>
        </p:sp>
        <p:sp>
          <p:nvSpPr>
            <p:cNvPr id="54" name="Alternative Process 53">
              <a:extLst>
                <a:ext uri="{FF2B5EF4-FFF2-40B4-BE49-F238E27FC236}">
                  <a16:creationId xmlns:a16="http://schemas.microsoft.com/office/drawing/2014/main" id="{05F64B51-3F2F-9A45-815E-A37D2D6E8AC6}"/>
                </a:ext>
              </a:extLst>
            </p:cNvPr>
            <p:cNvSpPr/>
            <p:nvPr/>
          </p:nvSpPr>
          <p:spPr>
            <a:xfrm>
              <a:off x="9101644" y="3667417"/>
              <a:ext cx="1259862" cy="792323"/>
            </a:xfrm>
            <a:prstGeom prst="flowChartAlternateProcess">
              <a:avLst/>
            </a:prstGeom>
            <a:solidFill>
              <a:schemeClr val="bg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itchFamily="2" charset="0"/>
                  <a:ea typeface="Roboto" pitchFamily="2" charset="0"/>
                </a:rPr>
                <a:t>Eco-system of consuming applications</a:t>
              </a:r>
            </a:p>
          </p:txBody>
        </p:sp>
        <p:sp>
          <p:nvSpPr>
            <p:cNvPr id="55" name="Alternative Process 54">
              <a:extLst>
                <a:ext uri="{FF2B5EF4-FFF2-40B4-BE49-F238E27FC236}">
                  <a16:creationId xmlns:a16="http://schemas.microsoft.com/office/drawing/2014/main" id="{C31ECD15-D154-9549-A63F-945EDE3C271F}"/>
                </a:ext>
              </a:extLst>
            </p:cNvPr>
            <p:cNvSpPr/>
            <p:nvPr/>
          </p:nvSpPr>
          <p:spPr>
            <a:xfrm>
              <a:off x="8971557" y="3524313"/>
              <a:ext cx="1259862" cy="792323"/>
            </a:xfrm>
            <a:prstGeom prst="flowChartAlternateProcess">
              <a:avLst/>
            </a:prstGeom>
            <a:solidFill>
              <a:schemeClr val="bg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pitchFamily="2" charset="0"/>
                  <a:ea typeface="Roboto" pitchFamily="2" charset="0"/>
                </a:rPr>
                <a:t>Eco-system </a:t>
              </a:r>
            </a:p>
            <a:p>
              <a:pPr algn="ctr"/>
              <a:r>
                <a:rPr lang="en-US" sz="1200" dirty="0">
                  <a:latin typeface="Roboto" pitchFamily="2" charset="0"/>
                  <a:ea typeface="Roboto" pitchFamily="2" charset="0"/>
                </a:rPr>
                <a:t>of Enterprise  applications</a:t>
              </a:r>
            </a:p>
          </p:txBody>
        </p:sp>
      </p:grpSp>
      <p:sp>
        <p:nvSpPr>
          <p:cNvPr id="57" name="TextBox 56">
            <a:extLst>
              <a:ext uri="{FF2B5EF4-FFF2-40B4-BE49-F238E27FC236}">
                <a16:creationId xmlns:a16="http://schemas.microsoft.com/office/drawing/2014/main" id="{749EEE4D-6D49-FE46-8C22-B16D27BF605F}"/>
              </a:ext>
            </a:extLst>
          </p:cNvPr>
          <p:cNvSpPr txBox="1"/>
          <p:nvPr/>
        </p:nvSpPr>
        <p:spPr>
          <a:xfrm rot="2820000">
            <a:off x="5316325" y="3055554"/>
            <a:ext cx="1126262" cy="230832"/>
          </a:xfrm>
          <a:prstGeom prst="rect">
            <a:avLst/>
          </a:prstGeom>
          <a:noFill/>
        </p:spPr>
        <p:txBody>
          <a:bodyPr wrap="square" rtlCol="0">
            <a:spAutoFit/>
          </a:bodyPr>
          <a:lstStyle/>
          <a:p>
            <a:pPr algn="ctr"/>
            <a:r>
              <a:rPr lang="en-US" sz="900" dirty="0">
                <a:latin typeface="Roboto" pitchFamily="2" charset="0"/>
                <a:ea typeface="Roboto" pitchFamily="2" charset="0"/>
              </a:rPr>
              <a:t>Read-Write</a:t>
            </a:r>
          </a:p>
        </p:txBody>
      </p:sp>
      <p:sp>
        <p:nvSpPr>
          <p:cNvPr id="58" name="TextBox 57">
            <a:extLst>
              <a:ext uri="{FF2B5EF4-FFF2-40B4-BE49-F238E27FC236}">
                <a16:creationId xmlns:a16="http://schemas.microsoft.com/office/drawing/2014/main" id="{30983F6A-2737-204F-BA1D-8C5229E31978}"/>
              </a:ext>
            </a:extLst>
          </p:cNvPr>
          <p:cNvSpPr txBox="1"/>
          <p:nvPr/>
        </p:nvSpPr>
        <p:spPr>
          <a:xfrm rot="2820000">
            <a:off x="8528638" y="3061502"/>
            <a:ext cx="1118689" cy="231263"/>
          </a:xfrm>
          <a:prstGeom prst="rect">
            <a:avLst/>
          </a:prstGeom>
          <a:noFill/>
        </p:spPr>
        <p:txBody>
          <a:bodyPr wrap="square" rtlCol="0">
            <a:spAutoFit/>
          </a:bodyPr>
          <a:lstStyle/>
          <a:p>
            <a:pPr algn="ctr"/>
            <a:r>
              <a:rPr lang="en-US" sz="900" dirty="0">
                <a:latin typeface="Roboto" pitchFamily="2" charset="0"/>
                <a:ea typeface="Roboto" pitchFamily="2" charset="0"/>
              </a:rPr>
              <a:t>Read-Write</a:t>
            </a:r>
          </a:p>
        </p:txBody>
      </p:sp>
      <p:sp>
        <p:nvSpPr>
          <p:cNvPr id="73" name="TextBox 72">
            <a:extLst>
              <a:ext uri="{FF2B5EF4-FFF2-40B4-BE49-F238E27FC236}">
                <a16:creationId xmlns:a16="http://schemas.microsoft.com/office/drawing/2014/main" id="{F6135709-984E-1F40-B8E5-438BBB57CC88}"/>
              </a:ext>
            </a:extLst>
          </p:cNvPr>
          <p:cNvSpPr txBox="1"/>
          <p:nvPr/>
        </p:nvSpPr>
        <p:spPr>
          <a:xfrm rot="18780000">
            <a:off x="7683946" y="3068593"/>
            <a:ext cx="1137888" cy="230832"/>
          </a:xfrm>
          <a:prstGeom prst="rect">
            <a:avLst/>
          </a:prstGeom>
          <a:noFill/>
        </p:spPr>
        <p:txBody>
          <a:bodyPr wrap="square" rtlCol="0">
            <a:spAutoFit/>
          </a:bodyPr>
          <a:lstStyle/>
          <a:p>
            <a:pPr algn="ctr"/>
            <a:r>
              <a:rPr lang="en-US" sz="900" dirty="0">
                <a:latin typeface="Roboto" pitchFamily="2" charset="0"/>
                <a:ea typeface="Roboto" pitchFamily="2" charset="0"/>
              </a:rPr>
              <a:t>Read-Write</a:t>
            </a:r>
          </a:p>
        </p:txBody>
      </p:sp>
      <p:grpSp>
        <p:nvGrpSpPr>
          <p:cNvPr id="61" name="Group 60">
            <a:extLst>
              <a:ext uri="{FF2B5EF4-FFF2-40B4-BE49-F238E27FC236}">
                <a16:creationId xmlns:a16="http://schemas.microsoft.com/office/drawing/2014/main" id="{5F700AFF-8E03-9341-99F2-D410DAB9A61E}"/>
              </a:ext>
            </a:extLst>
          </p:cNvPr>
          <p:cNvGrpSpPr/>
          <p:nvPr/>
        </p:nvGrpSpPr>
        <p:grpSpPr>
          <a:xfrm>
            <a:off x="4820944" y="5615662"/>
            <a:ext cx="2161887" cy="899560"/>
            <a:chOff x="5969389" y="5610088"/>
            <a:chExt cx="2161887" cy="899560"/>
          </a:xfrm>
        </p:grpSpPr>
        <p:pic>
          <p:nvPicPr>
            <p:cNvPr id="74" name="Picture 33" descr="Introducción a Apache SOLR, paso a paso (1 de 2) - Blog ...">
              <a:extLst>
                <a:ext uri="{FF2B5EF4-FFF2-40B4-BE49-F238E27FC236}">
                  <a16:creationId xmlns:a16="http://schemas.microsoft.com/office/drawing/2014/main" id="{5C49EDEC-0A91-F447-8E6F-17103A84FD1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484184" y="6168737"/>
              <a:ext cx="668792" cy="33795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descr="Experiments with Elastic’s Graph Tool">
              <a:extLst>
                <a:ext uri="{FF2B5EF4-FFF2-40B4-BE49-F238E27FC236}">
                  <a16:creationId xmlns:a16="http://schemas.microsoft.com/office/drawing/2014/main" id="{41FD6CD8-349A-4E4A-9B81-F93C171D6F2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321970" y="5870561"/>
              <a:ext cx="639087" cy="6390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descr="Lucene Logo">
              <a:hlinkClick r:id="rId14"/>
              <a:extLst>
                <a:ext uri="{FF2B5EF4-FFF2-40B4-BE49-F238E27FC236}">
                  <a16:creationId xmlns:a16="http://schemas.microsoft.com/office/drawing/2014/main" id="{0CFECDFD-9328-8B4D-9424-2E9F80D5ED9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258471" y="5948736"/>
              <a:ext cx="1101906" cy="16895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9BA7E6E2-85A3-CD4A-89D3-B772E03D8CEC}"/>
                </a:ext>
              </a:extLst>
            </p:cNvPr>
            <p:cNvSpPr txBox="1"/>
            <p:nvPr/>
          </p:nvSpPr>
          <p:spPr>
            <a:xfrm>
              <a:off x="5969389" y="5610088"/>
              <a:ext cx="2161887" cy="307777"/>
            </a:xfrm>
            <a:prstGeom prst="rect">
              <a:avLst/>
            </a:prstGeom>
            <a:noFill/>
          </p:spPr>
          <p:txBody>
            <a:bodyPr wrap="square" rtlCol="0">
              <a:spAutoFit/>
            </a:bodyPr>
            <a:lstStyle/>
            <a:p>
              <a:pPr algn="ctr"/>
              <a:r>
                <a:rPr lang="en-US" sz="1400" dirty="0">
                  <a:latin typeface="Roboto" pitchFamily="2" charset="0"/>
                  <a:ea typeface="Roboto" pitchFamily="2" charset="0"/>
                </a:rPr>
                <a:t>Search Indexes</a:t>
              </a:r>
            </a:p>
          </p:txBody>
        </p:sp>
      </p:grpSp>
      <p:sp>
        <p:nvSpPr>
          <p:cNvPr id="90" name="TextBox 89">
            <a:extLst>
              <a:ext uri="{FF2B5EF4-FFF2-40B4-BE49-F238E27FC236}">
                <a16:creationId xmlns:a16="http://schemas.microsoft.com/office/drawing/2014/main" id="{B134A6B1-2290-A94D-83D0-EED6772335DA}"/>
              </a:ext>
            </a:extLst>
          </p:cNvPr>
          <p:cNvSpPr txBox="1"/>
          <p:nvPr/>
        </p:nvSpPr>
        <p:spPr>
          <a:xfrm>
            <a:off x="5667430" y="4135910"/>
            <a:ext cx="602990" cy="230832"/>
          </a:xfrm>
          <a:prstGeom prst="rect">
            <a:avLst/>
          </a:prstGeom>
          <a:noFill/>
        </p:spPr>
        <p:txBody>
          <a:bodyPr wrap="square" rtlCol="0">
            <a:spAutoFit/>
          </a:bodyPr>
          <a:lstStyle/>
          <a:p>
            <a:pPr algn="ctr"/>
            <a:r>
              <a:rPr lang="en-US" sz="900" dirty="0">
                <a:latin typeface="Roboto" pitchFamily="2" charset="0"/>
                <a:ea typeface="Roboto" pitchFamily="2" charset="0"/>
              </a:rPr>
              <a:t>Read</a:t>
            </a:r>
          </a:p>
        </p:txBody>
      </p:sp>
      <p:sp>
        <p:nvSpPr>
          <p:cNvPr id="91" name="TextBox 90">
            <a:extLst>
              <a:ext uri="{FF2B5EF4-FFF2-40B4-BE49-F238E27FC236}">
                <a16:creationId xmlns:a16="http://schemas.microsoft.com/office/drawing/2014/main" id="{F372D8EC-B3E3-9D42-AA71-BF6284BD67F5}"/>
              </a:ext>
            </a:extLst>
          </p:cNvPr>
          <p:cNvSpPr txBox="1"/>
          <p:nvPr/>
        </p:nvSpPr>
        <p:spPr>
          <a:xfrm>
            <a:off x="6457770" y="2987067"/>
            <a:ext cx="1214995" cy="738664"/>
          </a:xfrm>
          <a:prstGeom prst="rect">
            <a:avLst/>
          </a:prstGeom>
          <a:noFill/>
        </p:spPr>
        <p:txBody>
          <a:bodyPr wrap="square" rtlCol="0">
            <a:spAutoFit/>
          </a:bodyPr>
          <a:lstStyle/>
          <a:p>
            <a:pPr algn="ctr"/>
            <a:r>
              <a:rPr lang="en-US" sz="1400" dirty="0">
                <a:latin typeface="Roboto" pitchFamily="2" charset="0"/>
                <a:ea typeface="Roboto" pitchFamily="2" charset="0"/>
              </a:rPr>
              <a:t>Enterprise</a:t>
            </a:r>
          </a:p>
          <a:p>
            <a:pPr algn="ctr"/>
            <a:r>
              <a:rPr lang="en-US" sz="1400" dirty="0">
                <a:latin typeface="Roboto" pitchFamily="2" charset="0"/>
                <a:ea typeface="Roboto" pitchFamily="2" charset="0"/>
              </a:rPr>
              <a:t>Knowledge</a:t>
            </a:r>
          </a:p>
          <a:p>
            <a:pPr algn="ctr"/>
            <a:r>
              <a:rPr lang="en-US" sz="1400" dirty="0">
                <a:latin typeface="Roboto" pitchFamily="2" charset="0"/>
                <a:ea typeface="Roboto" pitchFamily="2" charset="0"/>
              </a:rPr>
              <a:t>Graph</a:t>
            </a:r>
          </a:p>
        </p:txBody>
      </p:sp>
      <p:sp>
        <p:nvSpPr>
          <p:cNvPr id="92" name="TextBox 91">
            <a:extLst>
              <a:ext uri="{FF2B5EF4-FFF2-40B4-BE49-F238E27FC236}">
                <a16:creationId xmlns:a16="http://schemas.microsoft.com/office/drawing/2014/main" id="{A1559CAC-9E76-B54C-9129-FF43CFFBCB57}"/>
              </a:ext>
            </a:extLst>
          </p:cNvPr>
          <p:cNvSpPr txBox="1"/>
          <p:nvPr/>
        </p:nvSpPr>
        <p:spPr>
          <a:xfrm rot="19620000">
            <a:off x="5953131" y="5059015"/>
            <a:ext cx="1034566" cy="230832"/>
          </a:xfrm>
          <a:prstGeom prst="rect">
            <a:avLst/>
          </a:prstGeom>
          <a:noFill/>
        </p:spPr>
        <p:txBody>
          <a:bodyPr wrap="square" rtlCol="0">
            <a:spAutoFit/>
          </a:bodyPr>
          <a:lstStyle/>
          <a:p>
            <a:pPr algn="ctr"/>
            <a:r>
              <a:rPr lang="en-US" sz="900" dirty="0">
                <a:latin typeface="Roboto" pitchFamily="2" charset="0"/>
                <a:ea typeface="Roboto" pitchFamily="2" charset="0"/>
              </a:rPr>
              <a:t>Write</a:t>
            </a:r>
          </a:p>
        </p:txBody>
      </p:sp>
      <p:pic>
        <p:nvPicPr>
          <p:cNvPr id="97" name="Picture 2">
            <a:extLst>
              <a:ext uri="{FF2B5EF4-FFF2-40B4-BE49-F238E27FC236}">
                <a16:creationId xmlns:a16="http://schemas.microsoft.com/office/drawing/2014/main" id="{C7DA051A-21B6-C942-9683-D1EF6EE9CA4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264488" y="1767005"/>
            <a:ext cx="683522" cy="63548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7" descr="Making your SharePoint site available outside your own ...">
            <a:extLst>
              <a:ext uri="{FF2B5EF4-FFF2-40B4-BE49-F238E27FC236}">
                <a16:creationId xmlns:a16="http://schemas.microsoft.com/office/drawing/2014/main" id="{88049E61-F8E6-C34A-A5A6-97852877D9AF}"/>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1007354" y="1767005"/>
            <a:ext cx="683522" cy="669851"/>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F514E218-2ADB-8845-A7D6-5A475A36364A}"/>
              </a:ext>
            </a:extLst>
          </p:cNvPr>
          <p:cNvSpPr txBox="1"/>
          <p:nvPr/>
        </p:nvSpPr>
        <p:spPr>
          <a:xfrm>
            <a:off x="9944994" y="1089008"/>
            <a:ext cx="2017538" cy="523220"/>
          </a:xfrm>
          <a:prstGeom prst="rect">
            <a:avLst/>
          </a:prstGeom>
          <a:noFill/>
        </p:spPr>
        <p:txBody>
          <a:bodyPr wrap="square" rtlCol="0">
            <a:spAutoFit/>
          </a:bodyPr>
          <a:lstStyle/>
          <a:p>
            <a:pPr algn="ctr"/>
            <a:r>
              <a:rPr lang="en-US" sz="1400" dirty="0">
                <a:latin typeface="Roboto" pitchFamily="2" charset="0"/>
                <a:ea typeface="Roboto" pitchFamily="2" charset="0"/>
              </a:rPr>
              <a:t>Enterprise Wiki and </a:t>
            </a:r>
          </a:p>
          <a:p>
            <a:pPr algn="ctr"/>
            <a:r>
              <a:rPr lang="en-US" sz="1400" dirty="0">
                <a:latin typeface="Roboto" pitchFamily="2" charset="0"/>
                <a:ea typeface="Roboto" pitchFamily="2" charset="0"/>
              </a:rPr>
              <a:t>File-based CMS</a:t>
            </a:r>
          </a:p>
        </p:txBody>
      </p:sp>
      <p:cxnSp>
        <p:nvCxnSpPr>
          <p:cNvPr id="100" name="Straight Arrow Connector 99">
            <a:extLst>
              <a:ext uri="{FF2B5EF4-FFF2-40B4-BE49-F238E27FC236}">
                <a16:creationId xmlns:a16="http://schemas.microsoft.com/office/drawing/2014/main" id="{F255A37C-0681-CD41-85DE-411F2B9DCCD1}"/>
              </a:ext>
            </a:extLst>
          </p:cNvPr>
          <p:cNvCxnSpPr>
            <a:cxnSpLocks/>
          </p:cNvCxnSpPr>
          <p:nvPr/>
        </p:nvCxnSpPr>
        <p:spPr>
          <a:xfrm flipH="1">
            <a:off x="9268232" y="2147917"/>
            <a:ext cx="996256" cy="0"/>
          </a:xfrm>
          <a:prstGeom prst="straightConnector1">
            <a:avLst/>
          </a:prstGeom>
          <a:ln w="3492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B314D224-3D13-DB47-97C8-1198C9645D92}"/>
              </a:ext>
            </a:extLst>
          </p:cNvPr>
          <p:cNvSpPr txBox="1"/>
          <p:nvPr/>
        </p:nvSpPr>
        <p:spPr>
          <a:xfrm>
            <a:off x="9710219" y="2983799"/>
            <a:ext cx="1377345" cy="738664"/>
          </a:xfrm>
          <a:prstGeom prst="rect">
            <a:avLst/>
          </a:prstGeom>
          <a:noFill/>
        </p:spPr>
        <p:txBody>
          <a:bodyPr wrap="square" rtlCol="0">
            <a:spAutoFit/>
          </a:bodyPr>
          <a:lstStyle/>
          <a:p>
            <a:pPr algn="ctr"/>
            <a:r>
              <a:rPr lang="en-US" sz="1400" dirty="0">
                <a:latin typeface="Roboto" pitchFamily="2" charset="0"/>
                <a:ea typeface="Roboto" pitchFamily="2" charset="0"/>
              </a:rPr>
              <a:t>Enterprise Business</a:t>
            </a:r>
          </a:p>
          <a:p>
            <a:pPr algn="ctr"/>
            <a:r>
              <a:rPr lang="en-US" sz="1400" dirty="0">
                <a:latin typeface="Roboto" pitchFamily="2" charset="0"/>
                <a:ea typeface="Roboto" pitchFamily="2" charset="0"/>
              </a:rPr>
              <a:t>Applications</a:t>
            </a:r>
          </a:p>
        </p:txBody>
      </p:sp>
      <p:sp>
        <p:nvSpPr>
          <p:cNvPr id="107" name="TextBox 106">
            <a:extLst>
              <a:ext uri="{FF2B5EF4-FFF2-40B4-BE49-F238E27FC236}">
                <a16:creationId xmlns:a16="http://schemas.microsoft.com/office/drawing/2014/main" id="{10A06134-1C2C-1345-92A4-42EBB0C46E3E}"/>
              </a:ext>
            </a:extLst>
          </p:cNvPr>
          <p:cNvSpPr txBox="1"/>
          <p:nvPr/>
        </p:nvSpPr>
        <p:spPr>
          <a:xfrm>
            <a:off x="9352568" y="1878972"/>
            <a:ext cx="856474" cy="230832"/>
          </a:xfrm>
          <a:prstGeom prst="rect">
            <a:avLst/>
          </a:prstGeom>
          <a:noFill/>
        </p:spPr>
        <p:txBody>
          <a:bodyPr wrap="square" rtlCol="0">
            <a:spAutoFit/>
          </a:bodyPr>
          <a:lstStyle/>
          <a:p>
            <a:pPr algn="ctr"/>
            <a:r>
              <a:rPr lang="en-US" sz="900" dirty="0">
                <a:latin typeface="Roboto" pitchFamily="2" charset="0"/>
                <a:ea typeface="Roboto" pitchFamily="2" charset="0"/>
              </a:rPr>
              <a:t>Read-Write</a:t>
            </a:r>
          </a:p>
        </p:txBody>
      </p:sp>
      <p:cxnSp>
        <p:nvCxnSpPr>
          <p:cNvPr id="69" name="Straight Arrow Connector 68">
            <a:extLst>
              <a:ext uri="{FF2B5EF4-FFF2-40B4-BE49-F238E27FC236}">
                <a16:creationId xmlns:a16="http://schemas.microsoft.com/office/drawing/2014/main" id="{3CD1B248-7251-004A-8593-E2B22C9946EE}"/>
              </a:ext>
            </a:extLst>
          </p:cNvPr>
          <p:cNvCxnSpPr>
            <a:cxnSpLocks/>
          </p:cNvCxnSpPr>
          <p:nvPr/>
        </p:nvCxnSpPr>
        <p:spPr>
          <a:xfrm flipH="1" flipV="1">
            <a:off x="8725319" y="2583665"/>
            <a:ext cx="909238" cy="993295"/>
          </a:xfrm>
          <a:prstGeom prst="straightConnector1">
            <a:avLst/>
          </a:prstGeom>
          <a:ln w="3492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FD8D53D-6509-C343-AC97-B4FBD1BACA9C}"/>
              </a:ext>
            </a:extLst>
          </p:cNvPr>
          <p:cNvCxnSpPr>
            <a:cxnSpLocks/>
          </p:cNvCxnSpPr>
          <p:nvPr/>
        </p:nvCxnSpPr>
        <p:spPr>
          <a:xfrm>
            <a:off x="7780461" y="4381991"/>
            <a:ext cx="1840008" cy="0"/>
          </a:xfrm>
          <a:prstGeom prst="straightConnector1">
            <a:avLst/>
          </a:prstGeom>
          <a:ln w="3492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38248EA-EE02-B04E-B225-A72003FABBF9}"/>
              </a:ext>
            </a:extLst>
          </p:cNvPr>
          <p:cNvSpPr txBox="1"/>
          <p:nvPr/>
        </p:nvSpPr>
        <p:spPr>
          <a:xfrm>
            <a:off x="7879035" y="4383811"/>
            <a:ext cx="1625435" cy="230832"/>
          </a:xfrm>
          <a:prstGeom prst="rect">
            <a:avLst/>
          </a:prstGeom>
          <a:noFill/>
        </p:spPr>
        <p:txBody>
          <a:bodyPr wrap="square" rtlCol="0">
            <a:spAutoFit/>
          </a:bodyPr>
          <a:lstStyle/>
          <a:p>
            <a:pPr algn="ctr"/>
            <a:r>
              <a:rPr lang="en-US" sz="900" dirty="0">
                <a:latin typeface="Roboto" pitchFamily="2" charset="0"/>
                <a:ea typeface="Roboto" pitchFamily="2" charset="0"/>
              </a:rPr>
              <a:t>Read-Write</a:t>
            </a:r>
          </a:p>
        </p:txBody>
      </p:sp>
      <p:sp>
        <p:nvSpPr>
          <p:cNvPr id="81" name="TextBox 80">
            <a:extLst>
              <a:ext uri="{FF2B5EF4-FFF2-40B4-BE49-F238E27FC236}">
                <a16:creationId xmlns:a16="http://schemas.microsoft.com/office/drawing/2014/main" id="{AFE0FC8D-342E-BD47-BA90-356DF189A25C}"/>
              </a:ext>
            </a:extLst>
          </p:cNvPr>
          <p:cNvSpPr txBox="1"/>
          <p:nvPr/>
        </p:nvSpPr>
        <p:spPr>
          <a:xfrm>
            <a:off x="7686346" y="4135910"/>
            <a:ext cx="2028237" cy="230832"/>
          </a:xfrm>
          <a:prstGeom prst="rect">
            <a:avLst/>
          </a:prstGeom>
          <a:noFill/>
        </p:spPr>
        <p:txBody>
          <a:bodyPr wrap="square" rtlCol="0">
            <a:spAutoFit/>
          </a:bodyPr>
          <a:lstStyle/>
          <a:p>
            <a:pPr algn="ctr"/>
            <a:r>
              <a:rPr lang="en-US" sz="900" dirty="0">
                <a:latin typeface="Roboto" pitchFamily="2" charset="0"/>
                <a:ea typeface="Roboto" pitchFamily="2" charset="0"/>
              </a:rPr>
              <a:t>REST / RDF4J / SPARQL / GraphQL</a:t>
            </a:r>
          </a:p>
        </p:txBody>
      </p:sp>
      <p:sp>
        <p:nvSpPr>
          <p:cNvPr id="44" name="TextBox 43">
            <a:extLst>
              <a:ext uri="{FF2B5EF4-FFF2-40B4-BE49-F238E27FC236}">
                <a16:creationId xmlns:a16="http://schemas.microsoft.com/office/drawing/2014/main" id="{13826F4D-536A-BC4B-9E2F-8271CDEF9A54}"/>
              </a:ext>
            </a:extLst>
          </p:cNvPr>
          <p:cNvSpPr txBox="1"/>
          <p:nvPr/>
        </p:nvSpPr>
        <p:spPr>
          <a:xfrm>
            <a:off x="8247288" y="3113321"/>
            <a:ext cx="884821" cy="507831"/>
          </a:xfrm>
          <a:prstGeom prst="rect">
            <a:avLst/>
          </a:prstGeom>
          <a:noFill/>
        </p:spPr>
        <p:txBody>
          <a:bodyPr wrap="square" rtlCol="0">
            <a:spAutoFit/>
          </a:bodyPr>
          <a:lstStyle/>
          <a:p>
            <a:pPr algn="ctr"/>
            <a:r>
              <a:rPr lang="en-US" sz="900" b="1" dirty="0">
                <a:solidFill>
                  <a:srgbClr val="0070C0"/>
                </a:solidFill>
                <a:latin typeface="Roboto" pitchFamily="2" charset="0"/>
                <a:ea typeface="Roboto" pitchFamily="2" charset="0"/>
              </a:rPr>
              <a:t>Controlled Vocabulary I/O Data Flow</a:t>
            </a:r>
          </a:p>
        </p:txBody>
      </p:sp>
      <p:sp>
        <p:nvSpPr>
          <p:cNvPr id="82" name="TextBox 81">
            <a:extLst>
              <a:ext uri="{FF2B5EF4-FFF2-40B4-BE49-F238E27FC236}">
                <a16:creationId xmlns:a16="http://schemas.microsoft.com/office/drawing/2014/main" id="{B85CFB17-68B5-9A4B-A2C3-FB890BAD705C}"/>
              </a:ext>
            </a:extLst>
          </p:cNvPr>
          <p:cNvSpPr txBox="1"/>
          <p:nvPr/>
        </p:nvSpPr>
        <p:spPr>
          <a:xfrm>
            <a:off x="7879028" y="4554343"/>
            <a:ext cx="1625440" cy="369332"/>
          </a:xfrm>
          <a:prstGeom prst="rect">
            <a:avLst/>
          </a:prstGeom>
          <a:noFill/>
        </p:spPr>
        <p:txBody>
          <a:bodyPr wrap="square" rtlCol="0">
            <a:spAutoFit/>
          </a:bodyPr>
          <a:lstStyle/>
          <a:p>
            <a:pPr algn="ctr"/>
            <a:r>
              <a:rPr lang="en-US" sz="900" b="1" dirty="0">
                <a:solidFill>
                  <a:srgbClr val="0070C0"/>
                </a:solidFill>
                <a:latin typeface="Roboto" pitchFamily="2" charset="0"/>
                <a:ea typeface="Roboto" pitchFamily="2" charset="0"/>
              </a:rPr>
              <a:t>Non-Controlled Vocabulary I/O Data Flow</a:t>
            </a:r>
          </a:p>
        </p:txBody>
      </p:sp>
      <p:pic>
        <p:nvPicPr>
          <p:cNvPr id="52" name="Graphic 51">
            <a:extLst>
              <a:ext uri="{FF2B5EF4-FFF2-40B4-BE49-F238E27FC236}">
                <a16:creationId xmlns:a16="http://schemas.microsoft.com/office/drawing/2014/main" id="{39729DC7-2338-D743-9E4A-2FE6B5323B84}"/>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699082" y="4087975"/>
            <a:ext cx="709982" cy="198795"/>
          </a:xfrm>
          <a:prstGeom prst="rect">
            <a:avLst/>
          </a:prstGeom>
        </p:spPr>
      </p:pic>
      <p:sp>
        <p:nvSpPr>
          <p:cNvPr id="93" name="TextBox 92">
            <a:extLst>
              <a:ext uri="{FF2B5EF4-FFF2-40B4-BE49-F238E27FC236}">
                <a16:creationId xmlns:a16="http://schemas.microsoft.com/office/drawing/2014/main" id="{2A2907C6-7DC4-844A-8735-4128D3394247}"/>
              </a:ext>
            </a:extLst>
          </p:cNvPr>
          <p:cNvSpPr txBox="1"/>
          <p:nvPr/>
        </p:nvSpPr>
        <p:spPr>
          <a:xfrm rot="1980000" flipH="1">
            <a:off x="7161176" y="5060974"/>
            <a:ext cx="1019012" cy="230832"/>
          </a:xfrm>
          <a:prstGeom prst="rect">
            <a:avLst/>
          </a:prstGeom>
          <a:noFill/>
        </p:spPr>
        <p:txBody>
          <a:bodyPr wrap="square" rtlCol="0">
            <a:spAutoFit/>
          </a:bodyPr>
          <a:lstStyle/>
          <a:p>
            <a:pPr algn="ctr"/>
            <a:r>
              <a:rPr lang="en-US" sz="900" dirty="0">
                <a:latin typeface="Roboto" pitchFamily="2" charset="0"/>
                <a:ea typeface="Roboto" pitchFamily="2" charset="0"/>
              </a:rPr>
              <a:t>Write</a:t>
            </a:r>
          </a:p>
        </p:txBody>
      </p:sp>
      <p:grpSp>
        <p:nvGrpSpPr>
          <p:cNvPr id="64" name="Group 63">
            <a:extLst>
              <a:ext uri="{FF2B5EF4-FFF2-40B4-BE49-F238E27FC236}">
                <a16:creationId xmlns:a16="http://schemas.microsoft.com/office/drawing/2014/main" id="{353F82F2-9D0B-A54E-A88A-F7E6CA8A4F31}"/>
              </a:ext>
            </a:extLst>
          </p:cNvPr>
          <p:cNvGrpSpPr/>
          <p:nvPr/>
        </p:nvGrpSpPr>
        <p:grpSpPr>
          <a:xfrm>
            <a:off x="7204233" y="5615662"/>
            <a:ext cx="2099614" cy="898695"/>
            <a:chOff x="7080324" y="5621578"/>
            <a:chExt cx="2099614" cy="898695"/>
          </a:xfrm>
        </p:grpSpPr>
        <p:sp>
          <p:nvSpPr>
            <p:cNvPr id="94" name="TextBox 93">
              <a:extLst>
                <a:ext uri="{FF2B5EF4-FFF2-40B4-BE49-F238E27FC236}">
                  <a16:creationId xmlns:a16="http://schemas.microsoft.com/office/drawing/2014/main" id="{50B93A83-D807-374B-AB5E-37D3CBF952C3}"/>
                </a:ext>
              </a:extLst>
            </p:cNvPr>
            <p:cNvSpPr txBox="1"/>
            <p:nvPr/>
          </p:nvSpPr>
          <p:spPr>
            <a:xfrm>
              <a:off x="7278077" y="5621578"/>
              <a:ext cx="1664338" cy="307777"/>
            </a:xfrm>
            <a:prstGeom prst="rect">
              <a:avLst/>
            </a:prstGeom>
            <a:noFill/>
          </p:spPr>
          <p:txBody>
            <a:bodyPr wrap="square" rtlCol="0">
              <a:spAutoFit/>
            </a:bodyPr>
            <a:lstStyle/>
            <a:p>
              <a:pPr algn="ctr"/>
              <a:r>
                <a:rPr lang="en-US" sz="1400" dirty="0">
                  <a:latin typeface="Roboto" pitchFamily="2" charset="0"/>
                  <a:ea typeface="Roboto" pitchFamily="2" charset="0"/>
                </a:rPr>
                <a:t>Other Databases</a:t>
              </a:r>
            </a:p>
          </p:txBody>
        </p:sp>
        <p:pic>
          <p:nvPicPr>
            <p:cNvPr id="95" name="Graphic 52" descr="Database">
              <a:extLst>
                <a:ext uri="{FF2B5EF4-FFF2-40B4-BE49-F238E27FC236}">
                  <a16:creationId xmlns:a16="http://schemas.microsoft.com/office/drawing/2014/main" id="{DF055F66-2699-1044-B3D4-72B3E0394C6A}"/>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080324" y="5903457"/>
              <a:ext cx="915244" cy="616816"/>
            </a:xfrm>
            <a:prstGeom prst="rect">
              <a:avLst/>
            </a:prstGeom>
            <a:effectLst/>
          </p:spPr>
        </p:pic>
        <p:pic>
          <p:nvPicPr>
            <p:cNvPr id="96" name="Graphic 52" descr="Database">
              <a:extLst>
                <a:ext uri="{FF2B5EF4-FFF2-40B4-BE49-F238E27FC236}">
                  <a16:creationId xmlns:a16="http://schemas.microsoft.com/office/drawing/2014/main" id="{C508D830-BB2C-3045-A0C8-911CEB7F62F2}"/>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669790" y="5900499"/>
              <a:ext cx="915244" cy="616816"/>
            </a:xfrm>
            <a:prstGeom prst="rect">
              <a:avLst/>
            </a:prstGeom>
            <a:effectLst/>
          </p:spPr>
        </p:pic>
        <p:pic>
          <p:nvPicPr>
            <p:cNvPr id="101" name="Graphic 52" descr="Database">
              <a:extLst>
                <a:ext uri="{FF2B5EF4-FFF2-40B4-BE49-F238E27FC236}">
                  <a16:creationId xmlns:a16="http://schemas.microsoft.com/office/drawing/2014/main" id="{CF52A8E1-3024-4048-9857-EBB2895B1BA4}"/>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264694" y="5897541"/>
              <a:ext cx="915244" cy="616816"/>
            </a:xfrm>
            <a:prstGeom prst="rect">
              <a:avLst/>
            </a:prstGeom>
            <a:effectLst/>
          </p:spPr>
        </p:pic>
      </p:grpSp>
      <p:cxnSp>
        <p:nvCxnSpPr>
          <p:cNvPr id="102" name="Straight Arrow Connector 101">
            <a:extLst>
              <a:ext uri="{FF2B5EF4-FFF2-40B4-BE49-F238E27FC236}">
                <a16:creationId xmlns:a16="http://schemas.microsoft.com/office/drawing/2014/main" id="{AC00445F-421C-C445-87D3-E720AAED73E8}"/>
              </a:ext>
            </a:extLst>
          </p:cNvPr>
          <p:cNvCxnSpPr>
            <a:cxnSpLocks/>
          </p:cNvCxnSpPr>
          <p:nvPr/>
        </p:nvCxnSpPr>
        <p:spPr>
          <a:xfrm flipH="1" flipV="1">
            <a:off x="7151294" y="5004455"/>
            <a:ext cx="952492" cy="618976"/>
          </a:xfrm>
          <a:prstGeom prst="straightConnector1">
            <a:avLst/>
          </a:prstGeom>
          <a:ln w="34925">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FD661EC-9454-C64C-A325-3C9056D36793}"/>
              </a:ext>
            </a:extLst>
          </p:cNvPr>
          <p:cNvCxnSpPr>
            <a:cxnSpLocks/>
          </p:cNvCxnSpPr>
          <p:nvPr/>
        </p:nvCxnSpPr>
        <p:spPr>
          <a:xfrm flipV="1">
            <a:off x="6026372" y="4996686"/>
            <a:ext cx="952492" cy="618976"/>
          </a:xfrm>
          <a:prstGeom prst="straightConnector1">
            <a:avLst/>
          </a:prstGeom>
          <a:ln w="34925">
            <a:solidFill>
              <a:schemeClr val="bg2"/>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F96BBAF1-82C7-1C49-A192-FABB7C3CE6C5}"/>
              </a:ext>
            </a:extLst>
          </p:cNvPr>
          <p:cNvGrpSpPr/>
          <p:nvPr/>
        </p:nvGrpSpPr>
        <p:grpSpPr>
          <a:xfrm>
            <a:off x="519171" y="0"/>
            <a:ext cx="2678711" cy="765803"/>
            <a:chOff x="118071" y="0"/>
            <a:chExt cx="3193734" cy="913040"/>
          </a:xfrm>
        </p:grpSpPr>
        <p:grpSp>
          <p:nvGrpSpPr>
            <p:cNvPr id="85" name="Group 84">
              <a:extLst>
                <a:ext uri="{FF2B5EF4-FFF2-40B4-BE49-F238E27FC236}">
                  <a16:creationId xmlns:a16="http://schemas.microsoft.com/office/drawing/2014/main" id="{70D37455-8796-3141-B0A2-2F0F5704CF5C}"/>
                </a:ext>
              </a:extLst>
            </p:cNvPr>
            <p:cNvGrpSpPr/>
            <p:nvPr/>
          </p:nvGrpSpPr>
          <p:grpSpPr>
            <a:xfrm>
              <a:off x="1084870" y="0"/>
              <a:ext cx="2226935" cy="872750"/>
              <a:chOff x="1188061" y="-53204"/>
              <a:chExt cx="2226935" cy="872750"/>
            </a:xfrm>
          </p:grpSpPr>
          <p:sp>
            <p:nvSpPr>
              <p:cNvPr id="87" name="TextBox 86">
                <a:extLst>
                  <a:ext uri="{FF2B5EF4-FFF2-40B4-BE49-F238E27FC236}">
                    <a16:creationId xmlns:a16="http://schemas.microsoft.com/office/drawing/2014/main" id="{0CA382FE-444A-9A48-9B3B-03558383A9AB}"/>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88" name="TextBox 87">
                <a:extLst>
                  <a:ext uri="{FF2B5EF4-FFF2-40B4-BE49-F238E27FC236}">
                    <a16:creationId xmlns:a16="http://schemas.microsoft.com/office/drawing/2014/main" id="{CF80CB96-7294-FD41-B039-1A027AF5B33D}"/>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86" name="Picture 85">
              <a:extLst>
                <a:ext uri="{FF2B5EF4-FFF2-40B4-BE49-F238E27FC236}">
                  <a16:creationId xmlns:a16="http://schemas.microsoft.com/office/drawing/2014/main" id="{E231D3F3-BAFC-7F41-93F7-7076FD079378}"/>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Tree>
    <p:extLst>
      <p:ext uri="{BB962C8B-B14F-4D97-AF65-F5344CB8AC3E}">
        <p14:creationId xmlns:p14="http://schemas.microsoft.com/office/powerpoint/2010/main" val="2839956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The Knowledge Graph</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52</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907525"/>
            <a:ext cx="4067077"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962B63F9-16E4-AD4B-8F00-8586A1FD9EC3}"/>
              </a:ext>
            </a:extLst>
          </p:cNvPr>
          <p:cNvSpPr txBox="1"/>
          <p:nvPr/>
        </p:nvSpPr>
        <p:spPr>
          <a:xfrm>
            <a:off x="218589" y="1295256"/>
            <a:ext cx="3635018" cy="830997"/>
          </a:xfrm>
          <a:prstGeom prst="rect">
            <a:avLst/>
          </a:prstGeom>
          <a:noFill/>
        </p:spPr>
        <p:txBody>
          <a:bodyPr wrap="square" rtlCol="0">
            <a:spAutoFit/>
          </a:bodyPr>
          <a:lstStyle/>
          <a:p>
            <a:pPr fontAlgn="base"/>
            <a:r>
              <a:rPr lang="en-US" sz="2400" i="1" dirty="0">
                <a:solidFill>
                  <a:schemeClr val="bg1"/>
                </a:solidFill>
                <a:latin typeface="Roboto" panose="02000000000000000000" pitchFamily="2" charset="0"/>
                <a:ea typeface="Roboto" panose="02000000000000000000" pitchFamily="2" charset="0"/>
              </a:rPr>
              <a:t>What is a knowledge graph?</a:t>
            </a:r>
          </a:p>
        </p:txBody>
      </p:sp>
      <p:sp>
        <p:nvSpPr>
          <p:cNvPr id="18" name="TextBox 17">
            <a:extLst>
              <a:ext uri="{FF2B5EF4-FFF2-40B4-BE49-F238E27FC236}">
                <a16:creationId xmlns:a16="http://schemas.microsoft.com/office/drawing/2014/main" id="{5B80A02E-0FBA-894E-88E0-1DB9879B8C19}"/>
              </a:ext>
            </a:extLst>
          </p:cNvPr>
          <p:cNvSpPr txBox="1"/>
          <p:nvPr/>
        </p:nvSpPr>
        <p:spPr>
          <a:xfrm>
            <a:off x="4610100" y="1304925"/>
            <a:ext cx="7077075" cy="486287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solidFill>
                  <a:srgbClr val="59595B"/>
                </a:solidFill>
                <a:latin typeface="Roboto"/>
                <a:ea typeface="Roboto" panose="02000000000000000000" pitchFamily="2" charset="0"/>
              </a:rPr>
              <a:t>By itself, an ontology is the structural underpinning of a knowledge graph</a:t>
            </a:r>
          </a:p>
          <a:p>
            <a:pPr marL="342900" indent="-342900">
              <a:spcAft>
                <a:spcPts val="600"/>
              </a:spcAft>
              <a:buFont typeface="Arial" panose="020B0604020202020204" pitchFamily="34" charset="0"/>
              <a:buChar char="•"/>
            </a:pPr>
            <a:endParaRPr lang="en-US" sz="2000" dirty="0">
              <a:solidFill>
                <a:srgbClr val="59595B"/>
              </a:solidFill>
              <a:latin typeface="Roboto"/>
              <a:ea typeface="Roboto" panose="02000000000000000000" pitchFamily="2" charset="0"/>
            </a:endParaRPr>
          </a:p>
          <a:p>
            <a:pPr marL="342900" indent="-342900">
              <a:spcAft>
                <a:spcPts val="600"/>
              </a:spcAft>
              <a:buFont typeface="Arial" panose="020B0604020202020204" pitchFamily="34" charset="0"/>
              <a:buChar char="•"/>
            </a:pPr>
            <a:r>
              <a:rPr lang="en-US" sz="2000" dirty="0">
                <a:solidFill>
                  <a:srgbClr val="59595B"/>
                </a:solidFill>
                <a:latin typeface="Roboto"/>
                <a:ea typeface="+mn-lt"/>
                <a:cs typeface="+mn-lt"/>
              </a:rPr>
              <a:t>The concepts in an ontology are the interlinked entities described in a formal structure</a:t>
            </a:r>
            <a:endParaRPr lang="en-US" sz="2000" dirty="0">
              <a:solidFill>
                <a:srgbClr val="59595B"/>
              </a:solidFill>
              <a:latin typeface="Roboto"/>
              <a:ea typeface="Roboto" panose="02000000000000000000" pitchFamily="2" charset="0"/>
            </a:endParaRPr>
          </a:p>
          <a:p>
            <a:pPr marL="342900" indent="-342900">
              <a:spcAft>
                <a:spcPts val="600"/>
              </a:spcAft>
              <a:buFont typeface="Arial" panose="020B0604020202020204" pitchFamily="34" charset="0"/>
              <a:buChar char="•"/>
            </a:pPr>
            <a:endParaRPr lang="en-US" sz="2000" dirty="0">
              <a:solidFill>
                <a:srgbClr val="59595B"/>
              </a:solidFill>
              <a:latin typeface="Roboto"/>
              <a:ea typeface="Roboto" panose="02000000000000000000" pitchFamily="2" charset="0"/>
            </a:endParaRPr>
          </a:p>
          <a:p>
            <a:pPr marL="342900" indent="-342900">
              <a:spcAft>
                <a:spcPts val="600"/>
              </a:spcAft>
              <a:buFont typeface="Arial" panose="020B0604020202020204" pitchFamily="34" charset="0"/>
              <a:buChar char="•"/>
            </a:pPr>
            <a:r>
              <a:rPr lang="en-US" sz="2000" dirty="0">
                <a:solidFill>
                  <a:srgbClr val="59595B"/>
                </a:solidFill>
                <a:latin typeface="Roboto"/>
                <a:ea typeface="Roboto" panose="02000000000000000000" pitchFamily="2" charset="0"/>
              </a:rPr>
              <a:t>The ontology structure connects metadata, data</a:t>
            </a:r>
            <a:r>
              <a:rPr lang="en-US" sz="2000" dirty="0">
                <a:solidFill>
                  <a:srgbClr val="59595B"/>
                </a:solidFill>
                <a:latin typeface="Roboto"/>
              </a:rPr>
              <a:t>, and content; your ontology is a content model and mapping of your domain(s)</a:t>
            </a:r>
          </a:p>
          <a:p>
            <a:pPr marL="342900" indent="-342900">
              <a:spcAft>
                <a:spcPts val="600"/>
              </a:spcAft>
              <a:buFont typeface="Arial" panose="020B0604020202020204" pitchFamily="34" charset="0"/>
              <a:buChar char="•"/>
            </a:pPr>
            <a:endParaRPr lang="en-US" sz="2000" dirty="0">
              <a:solidFill>
                <a:srgbClr val="59595B"/>
              </a:solidFill>
              <a:latin typeface="Roboto"/>
              <a:ea typeface="+mn-lt"/>
              <a:cs typeface="+mn-lt"/>
            </a:endParaRPr>
          </a:p>
          <a:p>
            <a:pPr marL="342900" indent="-342900">
              <a:spcAft>
                <a:spcPts val="600"/>
              </a:spcAft>
              <a:buFont typeface="Arial" panose="020B0604020202020204" pitchFamily="34" charset="0"/>
              <a:buChar char="•"/>
            </a:pPr>
            <a:r>
              <a:rPr lang="en-US" sz="2000" dirty="0">
                <a:solidFill>
                  <a:srgbClr val="59595B"/>
                </a:solidFill>
                <a:latin typeface="Roboto"/>
                <a:ea typeface="+mn-lt"/>
                <a:cs typeface="+mn-lt"/>
              </a:rPr>
              <a:t>When a KOS connects to real-world items, such as web content, and put into action through representation, visualization, querying, and reasoning, it is a knowledge graph</a:t>
            </a:r>
          </a:p>
        </p:txBody>
      </p:sp>
    </p:spTree>
    <p:extLst>
      <p:ext uri="{BB962C8B-B14F-4D97-AF65-F5344CB8AC3E}">
        <p14:creationId xmlns:p14="http://schemas.microsoft.com/office/powerpoint/2010/main" val="3697083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3">
            <a:extLst>
              <a:ext uri="{FF2B5EF4-FFF2-40B4-BE49-F238E27FC236}">
                <a16:creationId xmlns:a16="http://schemas.microsoft.com/office/drawing/2014/main" id="{FDC668E5-7859-4D91-8A1B-AA8DEBF78A4C}"/>
              </a:ext>
            </a:extLst>
          </p:cNvPr>
          <p:cNvGraphicFramePr>
            <a:graphicFrameLocks noChangeAspect="1"/>
          </p:cNvGraphicFramePr>
          <p:nvPr/>
        </p:nvGraphicFramePr>
        <p:xfrm>
          <a:off x="-1971676" y="954745"/>
          <a:ext cx="16136940" cy="576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a:solidFill>
                  <a:schemeClr val="bg1"/>
                </a:solidFill>
                <a:latin typeface="Roboto"/>
              </a:rPr>
              <a:t>Knowledge Graphs</a:t>
            </a:r>
            <a:endParaRPr lang="en-US" sz="2400">
              <a:latin typeface="Roboto"/>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pic>
        <p:nvPicPr>
          <p:cNvPr id="2" name="Picture 6" descr="Graphical user interface, text, application, chat or text message&#10;&#10;Description automatically generated">
            <a:extLst>
              <a:ext uri="{FF2B5EF4-FFF2-40B4-BE49-F238E27FC236}">
                <a16:creationId xmlns:a16="http://schemas.microsoft.com/office/drawing/2014/main" id="{6595B8C9-7833-4583-B858-CA4B0D8C4B7E}"/>
              </a:ext>
            </a:extLst>
          </p:cNvPr>
          <p:cNvPicPr>
            <a:picLocks noChangeAspect="1"/>
          </p:cNvPicPr>
          <p:nvPr/>
        </p:nvPicPr>
        <p:blipFill>
          <a:blip r:embed="rId9"/>
          <a:stretch>
            <a:fillRect/>
          </a:stretch>
        </p:blipFill>
        <p:spPr>
          <a:xfrm>
            <a:off x="5337030" y="2463505"/>
            <a:ext cx="1519528" cy="2743200"/>
          </a:xfrm>
          <a:prstGeom prst="rect">
            <a:avLst/>
          </a:prstGeom>
        </p:spPr>
      </p:pic>
      <p:pic>
        <p:nvPicPr>
          <p:cNvPr id="6" name="Graphic 5" descr="Document with solid fill">
            <a:extLst>
              <a:ext uri="{FF2B5EF4-FFF2-40B4-BE49-F238E27FC236}">
                <a16:creationId xmlns:a16="http://schemas.microsoft.com/office/drawing/2014/main" id="{13C7E8FB-EBD1-924E-B1C3-7AE1645B02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8974" y="1659194"/>
            <a:ext cx="914400" cy="914400"/>
          </a:xfrm>
          <a:prstGeom prst="rect">
            <a:avLst/>
          </a:prstGeom>
        </p:spPr>
      </p:pic>
      <p:pic>
        <p:nvPicPr>
          <p:cNvPr id="13" name="Graphic 12" descr="Document with solid fill">
            <a:extLst>
              <a:ext uri="{FF2B5EF4-FFF2-40B4-BE49-F238E27FC236}">
                <a16:creationId xmlns:a16="http://schemas.microsoft.com/office/drawing/2014/main" id="{BBB63744-9A78-7446-9ADD-47FCC5511A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11374" y="1811594"/>
            <a:ext cx="914400" cy="914400"/>
          </a:xfrm>
          <a:prstGeom prst="rect">
            <a:avLst/>
          </a:prstGeom>
        </p:spPr>
      </p:pic>
      <p:pic>
        <p:nvPicPr>
          <p:cNvPr id="14" name="Graphic 13" descr="Document with solid fill">
            <a:extLst>
              <a:ext uri="{FF2B5EF4-FFF2-40B4-BE49-F238E27FC236}">
                <a16:creationId xmlns:a16="http://schemas.microsoft.com/office/drawing/2014/main" id="{783FE692-F191-B743-B5DA-B2739D0C79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63774" y="1963994"/>
            <a:ext cx="914400" cy="914400"/>
          </a:xfrm>
          <a:prstGeom prst="rect">
            <a:avLst/>
          </a:prstGeom>
        </p:spPr>
      </p:pic>
      <p:pic>
        <p:nvPicPr>
          <p:cNvPr id="8" name="Graphic 7" descr="Internet with solid fill">
            <a:extLst>
              <a:ext uri="{FF2B5EF4-FFF2-40B4-BE49-F238E27FC236}">
                <a16:creationId xmlns:a16="http://schemas.microsoft.com/office/drawing/2014/main" id="{34985BE1-98AA-8B44-8833-2A38E5DFEC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04545" y="2133601"/>
            <a:ext cx="914400" cy="914400"/>
          </a:xfrm>
          <a:prstGeom prst="rect">
            <a:avLst/>
          </a:prstGeom>
        </p:spPr>
      </p:pic>
      <p:pic>
        <p:nvPicPr>
          <p:cNvPr id="18" name="Graphic 17" descr="Internet with solid fill">
            <a:extLst>
              <a:ext uri="{FF2B5EF4-FFF2-40B4-BE49-F238E27FC236}">
                <a16:creationId xmlns:a16="http://schemas.microsoft.com/office/drawing/2014/main" id="{DC3F824C-D944-7A40-8A9D-EE4599F6AC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06773" y="4350774"/>
            <a:ext cx="914400" cy="914400"/>
          </a:xfrm>
          <a:prstGeom prst="rect">
            <a:avLst/>
          </a:prstGeom>
        </p:spPr>
      </p:pic>
      <p:pic>
        <p:nvPicPr>
          <p:cNvPr id="10" name="Graphic 9" descr="Database with solid fill">
            <a:extLst>
              <a:ext uri="{FF2B5EF4-FFF2-40B4-BE49-F238E27FC236}">
                <a16:creationId xmlns:a16="http://schemas.microsoft.com/office/drawing/2014/main" id="{3AE8ACDC-72DB-9B43-806A-F651CE2F25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74372" y="4988855"/>
            <a:ext cx="914400" cy="914400"/>
          </a:xfrm>
          <a:prstGeom prst="rect">
            <a:avLst/>
          </a:prstGeom>
        </p:spPr>
      </p:pic>
      <p:pic>
        <p:nvPicPr>
          <p:cNvPr id="25" name="Graphic 24" descr="Database with solid fill">
            <a:extLst>
              <a:ext uri="{FF2B5EF4-FFF2-40B4-BE49-F238E27FC236}">
                <a16:creationId xmlns:a16="http://schemas.microsoft.com/office/drawing/2014/main" id="{EA52883E-FBC6-1043-A992-DFB301C6B9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748616" y="5046406"/>
            <a:ext cx="914400" cy="914400"/>
          </a:xfrm>
          <a:prstGeom prst="rect">
            <a:avLst/>
          </a:prstGeom>
        </p:spPr>
      </p:pic>
      <p:pic>
        <p:nvPicPr>
          <p:cNvPr id="26" name="Graphic 25" descr="Document with solid fill">
            <a:extLst>
              <a:ext uri="{FF2B5EF4-FFF2-40B4-BE49-F238E27FC236}">
                <a16:creationId xmlns:a16="http://schemas.microsoft.com/office/drawing/2014/main" id="{C99BF6F6-41AE-EE45-90E5-AC8CBF2DAD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68060" y="1295925"/>
            <a:ext cx="914400" cy="914400"/>
          </a:xfrm>
          <a:prstGeom prst="rect">
            <a:avLst/>
          </a:prstGeom>
        </p:spPr>
      </p:pic>
      <p:pic>
        <p:nvPicPr>
          <p:cNvPr id="27" name="Graphic 26" descr="Document with solid fill">
            <a:extLst>
              <a:ext uri="{FF2B5EF4-FFF2-40B4-BE49-F238E27FC236}">
                <a16:creationId xmlns:a16="http://schemas.microsoft.com/office/drawing/2014/main" id="{C1CB6EFB-C7C1-EF44-AFEA-F07738CAFF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20460" y="1448325"/>
            <a:ext cx="914400" cy="914400"/>
          </a:xfrm>
          <a:prstGeom prst="rect">
            <a:avLst/>
          </a:prstGeom>
        </p:spPr>
      </p:pic>
      <p:pic>
        <p:nvPicPr>
          <p:cNvPr id="28" name="Graphic 27" descr="Document with solid fill">
            <a:extLst>
              <a:ext uri="{FF2B5EF4-FFF2-40B4-BE49-F238E27FC236}">
                <a16:creationId xmlns:a16="http://schemas.microsoft.com/office/drawing/2014/main" id="{682D8B5C-5786-2C4D-8A6D-29BC612DAF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72860" y="1600725"/>
            <a:ext cx="914400" cy="914400"/>
          </a:xfrm>
          <a:prstGeom prst="rect">
            <a:avLst/>
          </a:prstGeom>
        </p:spPr>
      </p:pic>
      <p:pic>
        <p:nvPicPr>
          <p:cNvPr id="12" name="Graphic 11" descr="User with solid fill">
            <a:extLst>
              <a:ext uri="{FF2B5EF4-FFF2-40B4-BE49-F238E27FC236}">
                <a16:creationId xmlns:a16="http://schemas.microsoft.com/office/drawing/2014/main" id="{7AA3CC71-7F6E-8A4D-A928-4E1A8B00E00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997845" y="1811594"/>
            <a:ext cx="914400" cy="914400"/>
          </a:xfrm>
          <a:prstGeom prst="rect">
            <a:avLst/>
          </a:prstGeom>
        </p:spPr>
      </p:pic>
      <p:pic>
        <p:nvPicPr>
          <p:cNvPr id="29" name="Graphic 28" descr="User with solid fill">
            <a:extLst>
              <a:ext uri="{FF2B5EF4-FFF2-40B4-BE49-F238E27FC236}">
                <a16:creationId xmlns:a16="http://schemas.microsoft.com/office/drawing/2014/main" id="{6E777948-0CF6-354C-B964-B225CD723BE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97874" y="4226857"/>
            <a:ext cx="914400" cy="914400"/>
          </a:xfrm>
          <a:prstGeom prst="rect">
            <a:avLst/>
          </a:prstGeom>
        </p:spPr>
      </p:pic>
      <p:cxnSp>
        <p:nvCxnSpPr>
          <p:cNvPr id="31" name="Straight Arrow Connector 30">
            <a:extLst>
              <a:ext uri="{FF2B5EF4-FFF2-40B4-BE49-F238E27FC236}">
                <a16:creationId xmlns:a16="http://schemas.microsoft.com/office/drawing/2014/main" id="{AC8C0E59-63FA-3440-B797-3254040E358F}"/>
              </a:ext>
            </a:extLst>
          </p:cNvPr>
          <p:cNvCxnSpPr>
            <a:cxnSpLocks/>
            <a:stCxn id="2" idx="1"/>
            <a:endCxn id="14" idx="3"/>
          </p:cNvCxnSpPr>
          <p:nvPr/>
        </p:nvCxnSpPr>
        <p:spPr>
          <a:xfrm flipH="1" flipV="1">
            <a:off x="3378174" y="2421194"/>
            <a:ext cx="1958856" cy="14139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942AF56-9865-B040-86B0-C2ED6226CFCC}"/>
              </a:ext>
            </a:extLst>
          </p:cNvPr>
          <p:cNvCxnSpPr>
            <a:cxnSpLocks/>
            <a:stCxn id="2" idx="1"/>
            <a:endCxn id="12" idx="2"/>
          </p:cNvCxnSpPr>
          <p:nvPr/>
        </p:nvCxnSpPr>
        <p:spPr>
          <a:xfrm flipH="1" flipV="1">
            <a:off x="4455045" y="2725994"/>
            <a:ext cx="881985" cy="11091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A2A627C-D718-1344-B3E7-F87D9EE6E507}"/>
              </a:ext>
            </a:extLst>
          </p:cNvPr>
          <p:cNvCxnSpPr>
            <a:cxnSpLocks/>
            <a:stCxn id="2" idx="1"/>
            <a:endCxn id="18" idx="3"/>
          </p:cNvCxnSpPr>
          <p:nvPr/>
        </p:nvCxnSpPr>
        <p:spPr>
          <a:xfrm flipH="1">
            <a:off x="2721173" y="3835105"/>
            <a:ext cx="2615857" cy="9728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BAC4746-C169-374E-BC48-DC94800AB312}"/>
              </a:ext>
            </a:extLst>
          </p:cNvPr>
          <p:cNvCxnSpPr>
            <a:cxnSpLocks/>
            <a:stCxn id="2" idx="1"/>
            <a:endCxn id="10" idx="0"/>
          </p:cNvCxnSpPr>
          <p:nvPr/>
        </p:nvCxnSpPr>
        <p:spPr>
          <a:xfrm flipH="1">
            <a:off x="3931572" y="3835105"/>
            <a:ext cx="1405458" cy="11537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4C1736D-9AD4-2449-AFDC-B73E086C6CE2}"/>
              </a:ext>
            </a:extLst>
          </p:cNvPr>
          <p:cNvCxnSpPr>
            <a:cxnSpLocks/>
            <a:stCxn id="2" idx="3"/>
            <a:endCxn id="27" idx="1"/>
          </p:cNvCxnSpPr>
          <p:nvPr/>
        </p:nvCxnSpPr>
        <p:spPr>
          <a:xfrm flipV="1">
            <a:off x="6856558" y="1905525"/>
            <a:ext cx="663902" cy="19295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F9A12BF-8392-154C-B96A-EC0BDC217177}"/>
              </a:ext>
            </a:extLst>
          </p:cNvPr>
          <p:cNvCxnSpPr>
            <a:cxnSpLocks/>
            <a:stCxn id="2" idx="3"/>
            <a:endCxn id="8" idx="1"/>
          </p:cNvCxnSpPr>
          <p:nvPr/>
        </p:nvCxnSpPr>
        <p:spPr>
          <a:xfrm flipV="1">
            <a:off x="6856558" y="2590801"/>
            <a:ext cx="2647987" cy="12443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FB24150-B377-844D-BE55-9510E4CF132C}"/>
              </a:ext>
            </a:extLst>
          </p:cNvPr>
          <p:cNvCxnSpPr>
            <a:cxnSpLocks/>
            <a:stCxn id="2" idx="3"/>
          </p:cNvCxnSpPr>
          <p:nvPr/>
        </p:nvCxnSpPr>
        <p:spPr>
          <a:xfrm>
            <a:off x="6856558" y="3835105"/>
            <a:ext cx="2241316" cy="8489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BF60CA9-2DB4-AC43-ADF2-B43047D430BF}"/>
              </a:ext>
            </a:extLst>
          </p:cNvPr>
          <p:cNvCxnSpPr>
            <a:cxnSpLocks/>
            <a:stCxn id="2" idx="3"/>
            <a:endCxn id="25" idx="0"/>
          </p:cNvCxnSpPr>
          <p:nvPr/>
        </p:nvCxnSpPr>
        <p:spPr>
          <a:xfrm>
            <a:off x="6856558" y="3835105"/>
            <a:ext cx="1349258" cy="12113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Graphic 31" descr="Internet with solid fill">
            <a:extLst>
              <a:ext uri="{FF2B5EF4-FFF2-40B4-BE49-F238E27FC236}">
                <a16:creationId xmlns:a16="http://schemas.microsoft.com/office/drawing/2014/main" id="{E5B29443-8701-CE40-80D0-0F1D19DE967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39594" y="5843376"/>
            <a:ext cx="914400" cy="914400"/>
          </a:xfrm>
          <a:prstGeom prst="rect">
            <a:avLst/>
          </a:prstGeom>
        </p:spPr>
      </p:pic>
      <p:cxnSp>
        <p:nvCxnSpPr>
          <p:cNvPr id="33" name="Straight Arrow Connector 32">
            <a:extLst>
              <a:ext uri="{FF2B5EF4-FFF2-40B4-BE49-F238E27FC236}">
                <a16:creationId xmlns:a16="http://schemas.microsoft.com/office/drawing/2014/main" id="{0445BAE3-6A2D-7B4B-8BB9-F4F05F5F4E2A}"/>
              </a:ext>
            </a:extLst>
          </p:cNvPr>
          <p:cNvCxnSpPr>
            <a:cxnSpLocks/>
            <a:stCxn id="2" idx="2"/>
            <a:endCxn id="32" idx="0"/>
          </p:cNvCxnSpPr>
          <p:nvPr/>
        </p:nvCxnSpPr>
        <p:spPr>
          <a:xfrm>
            <a:off x="6096794" y="5206705"/>
            <a:ext cx="0" cy="636671"/>
          </a:xfrm>
          <a:prstGeom prst="straightConnector1">
            <a:avLst/>
          </a:prstGeom>
          <a:ln w="28575">
            <a:solidFill>
              <a:srgbClr val="0544E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5" name="Table 34">
            <a:extLst>
              <a:ext uri="{FF2B5EF4-FFF2-40B4-BE49-F238E27FC236}">
                <a16:creationId xmlns:a16="http://schemas.microsoft.com/office/drawing/2014/main" id="{D16A6164-0D2E-5447-87DF-61A7823DAFAF}"/>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53</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1419775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r>
              <a:rPr lang="en-US" sz="2489" b="1" dirty="0">
                <a:solidFill>
                  <a:schemeClr val="bg1"/>
                </a:solidFill>
                <a:latin typeface="Roboto" pitchFamily="2" charset="0"/>
                <a:ea typeface="Roboto Cn" pitchFamily="2" charset="0"/>
              </a:rPr>
              <a:t>Live Ontology Modeling!</a:t>
            </a: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830997"/>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Knowledge Modeling &amp; Exercise</a:t>
            </a:r>
            <a:endParaRPr lang="en-US" sz="2400" i="1" dirty="0">
              <a:solidFill>
                <a:schemeClr val="bg1"/>
              </a:solidFill>
              <a:latin typeface="Roboto" panose="02000000000000000000" pitchFamily="2" charset="0"/>
              <a:ea typeface="Roboto" panose="02000000000000000000" pitchFamily="2" charset="0"/>
            </a:endParaRPr>
          </a:p>
        </p:txBody>
      </p:sp>
      <p:graphicFrame>
        <p:nvGraphicFramePr>
          <p:cNvPr id="10" name="Table 9">
            <a:extLst>
              <a:ext uri="{FF2B5EF4-FFF2-40B4-BE49-F238E27FC236}">
                <a16:creationId xmlns:a16="http://schemas.microsoft.com/office/drawing/2014/main" id="{1AB983F2-823F-6848-A830-595F67957B9E}"/>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54</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1" name="TextBox 10">
            <a:extLst>
              <a:ext uri="{FF2B5EF4-FFF2-40B4-BE49-F238E27FC236}">
                <a16:creationId xmlns:a16="http://schemas.microsoft.com/office/drawing/2014/main" id="{9BB214A1-1843-4721-87F0-13F096ACC775}"/>
              </a:ext>
            </a:extLst>
          </p:cNvPr>
          <p:cNvSpPr txBox="1"/>
          <p:nvPr/>
        </p:nvSpPr>
        <p:spPr>
          <a:xfrm>
            <a:off x="4610100" y="1304925"/>
            <a:ext cx="7077075" cy="4401205"/>
          </a:xfrm>
          <a:prstGeom prst="rect">
            <a:avLst/>
          </a:prstGeom>
          <a:noFill/>
        </p:spPr>
        <p:txBody>
          <a:bodyPr wrap="square" rtlCol="0">
            <a:spAutoFit/>
          </a:bodyPr>
          <a:lstStyle/>
          <a:p>
            <a:pPr>
              <a:spcAft>
                <a:spcPts val="600"/>
              </a:spcAft>
            </a:pPr>
            <a:r>
              <a:rPr lang="en-US" sz="2000" dirty="0">
                <a:solidFill>
                  <a:srgbClr val="59595B"/>
                </a:solidFill>
                <a:latin typeface="Roboto"/>
                <a:ea typeface="+mn-lt"/>
                <a:cs typeface="+mn-lt"/>
              </a:rPr>
              <a:t>You should already have received an email with login credentials and a handout about the exercise…</a:t>
            </a:r>
          </a:p>
          <a:p>
            <a:pPr marL="342900" indent="-342900">
              <a:spcAft>
                <a:spcPts val="600"/>
              </a:spcAft>
              <a:buFont typeface="Arial" panose="020B0604020202020204" pitchFamily="34" charset="0"/>
              <a:buChar char="•"/>
            </a:pPr>
            <a:endParaRPr lang="en-US" sz="2000" dirty="0">
              <a:solidFill>
                <a:srgbClr val="59595B"/>
              </a:solidFill>
              <a:latin typeface="Roboto"/>
              <a:ea typeface="+mn-lt"/>
              <a:cs typeface="+mn-lt"/>
            </a:endParaRPr>
          </a:p>
          <a:p>
            <a:pPr marL="342900" indent="-342900">
              <a:spcAft>
                <a:spcPts val="600"/>
              </a:spcAft>
              <a:buFont typeface="Arial" panose="020B0604020202020204" pitchFamily="34" charset="0"/>
              <a:buChar char="•"/>
            </a:pPr>
            <a:r>
              <a:rPr lang="en-US" sz="2000" dirty="0">
                <a:solidFill>
                  <a:srgbClr val="59595B"/>
                </a:solidFill>
                <a:latin typeface="Roboto"/>
                <a:ea typeface="+mn-lt"/>
                <a:cs typeface="+mn-lt"/>
              </a:rPr>
              <a:t>Refer to Handout</a:t>
            </a:r>
          </a:p>
          <a:p>
            <a:pPr marL="342900" indent="-342900">
              <a:spcAft>
                <a:spcPts val="600"/>
              </a:spcAft>
              <a:buFont typeface="Arial" panose="020B0604020202020204" pitchFamily="34" charset="0"/>
              <a:buChar char="•"/>
            </a:pPr>
            <a:r>
              <a:rPr lang="en-US" sz="2000" dirty="0">
                <a:solidFill>
                  <a:srgbClr val="59595B"/>
                </a:solidFill>
                <a:latin typeface="Roboto"/>
                <a:ea typeface="+mn-lt"/>
                <a:cs typeface="+mn-lt"/>
              </a:rPr>
              <a:t>Log in</a:t>
            </a:r>
          </a:p>
          <a:p>
            <a:pPr marL="342900" indent="-342900">
              <a:spcAft>
                <a:spcPts val="600"/>
              </a:spcAft>
              <a:buFont typeface="Arial" panose="020B0604020202020204" pitchFamily="34" charset="0"/>
              <a:buChar char="•"/>
            </a:pPr>
            <a:r>
              <a:rPr lang="en-US" sz="2000" dirty="0">
                <a:solidFill>
                  <a:srgbClr val="59595B"/>
                </a:solidFill>
                <a:latin typeface="Roboto"/>
                <a:ea typeface="+mn-lt"/>
                <a:cs typeface="+mn-lt"/>
              </a:rPr>
              <a:t>Go to Project</a:t>
            </a:r>
          </a:p>
          <a:p>
            <a:pPr marL="342900" indent="-342900">
              <a:spcAft>
                <a:spcPts val="600"/>
              </a:spcAft>
              <a:buFont typeface="Arial" panose="020B0604020202020204" pitchFamily="34" charset="0"/>
              <a:buChar char="•"/>
            </a:pPr>
            <a:r>
              <a:rPr lang="en-US" sz="2000" dirty="0">
                <a:solidFill>
                  <a:srgbClr val="59595B"/>
                </a:solidFill>
                <a:latin typeface="Roboto"/>
                <a:ea typeface="+mn-lt"/>
                <a:cs typeface="+mn-lt"/>
              </a:rPr>
              <a:t>Join Zoom Breakout Room with same # as your Project</a:t>
            </a:r>
          </a:p>
          <a:p>
            <a:pPr marL="342900" indent="-342900">
              <a:spcAft>
                <a:spcPts val="600"/>
              </a:spcAft>
              <a:buFont typeface="Arial" panose="020B0604020202020204" pitchFamily="34" charset="0"/>
              <a:buChar char="•"/>
            </a:pPr>
            <a:r>
              <a:rPr lang="en-US" sz="2000" dirty="0">
                <a:solidFill>
                  <a:srgbClr val="59595B"/>
                </a:solidFill>
                <a:latin typeface="Roboto"/>
                <a:ea typeface="+mn-lt"/>
                <a:cs typeface="+mn-lt"/>
              </a:rPr>
              <a:t>Follow instructions</a:t>
            </a:r>
          </a:p>
          <a:p>
            <a:pPr marL="342900" indent="-342900">
              <a:spcAft>
                <a:spcPts val="600"/>
              </a:spcAft>
              <a:buFont typeface="Arial" panose="020B0604020202020204" pitchFamily="34" charset="0"/>
              <a:buChar char="•"/>
            </a:pPr>
            <a:r>
              <a:rPr lang="en-US" sz="2000" dirty="0">
                <a:solidFill>
                  <a:srgbClr val="59595B"/>
                </a:solidFill>
                <a:latin typeface="Roboto"/>
                <a:ea typeface="+mn-lt"/>
                <a:cs typeface="+mn-lt"/>
              </a:rPr>
              <a:t>Ping Bob, </a:t>
            </a:r>
            <a:r>
              <a:rPr lang="en-US" sz="2000" dirty="0" err="1">
                <a:solidFill>
                  <a:srgbClr val="59595B"/>
                </a:solidFill>
                <a:latin typeface="Roboto"/>
                <a:ea typeface="+mn-lt"/>
                <a:cs typeface="+mn-lt"/>
              </a:rPr>
              <a:t>Ahren</a:t>
            </a:r>
            <a:r>
              <a:rPr lang="en-US" sz="2000" dirty="0">
                <a:solidFill>
                  <a:srgbClr val="59595B"/>
                </a:solidFill>
                <a:latin typeface="Roboto"/>
                <a:ea typeface="+mn-lt"/>
                <a:cs typeface="+mn-lt"/>
              </a:rPr>
              <a:t>, or Jessi if you have questions or need help</a:t>
            </a:r>
          </a:p>
          <a:p>
            <a:pPr marL="342900" indent="-342900">
              <a:spcAft>
                <a:spcPts val="600"/>
              </a:spcAft>
              <a:buFont typeface="Arial" panose="020B0604020202020204" pitchFamily="34" charset="0"/>
              <a:buChar char="•"/>
            </a:pPr>
            <a:r>
              <a:rPr lang="en-US" sz="2000" dirty="0">
                <a:solidFill>
                  <a:srgbClr val="59595B"/>
                </a:solidFill>
                <a:latin typeface="Roboto"/>
                <a:ea typeface="+mn-lt"/>
                <a:cs typeface="+mn-lt"/>
              </a:rPr>
              <a:t>We will regroup at [TIME HERE] to discuss the exercise and your models</a:t>
            </a:r>
          </a:p>
        </p:txBody>
      </p:sp>
    </p:spTree>
    <p:extLst>
      <p:ext uri="{BB962C8B-B14F-4D97-AF65-F5344CB8AC3E}">
        <p14:creationId xmlns:p14="http://schemas.microsoft.com/office/powerpoint/2010/main" val="3904466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Exercise</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55</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896095"/>
            <a:ext cx="4067077" cy="596880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962B63F9-16E4-AD4B-8F00-8586A1FD9EC3}"/>
              </a:ext>
            </a:extLst>
          </p:cNvPr>
          <p:cNvSpPr txBox="1"/>
          <p:nvPr/>
        </p:nvSpPr>
        <p:spPr>
          <a:xfrm>
            <a:off x="218589" y="1295256"/>
            <a:ext cx="3635018" cy="830997"/>
          </a:xfrm>
          <a:prstGeom prst="rect">
            <a:avLst/>
          </a:prstGeom>
          <a:noFill/>
        </p:spPr>
        <p:txBody>
          <a:bodyPr wrap="square" rtlCol="0">
            <a:spAutoFit/>
          </a:bodyPr>
          <a:lstStyle/>
          <a:p>
            <a:pPr fontAlgn="base"/>
            <a:r>
              <a:rPr lang="en-US" sz="2400" i="1" dirty="0">
                <a:solidFill>
                  <a:schemeClr val="bg1"/>
                </a:solidFill>
                <a:latin typeface="Roboto" panose="02000000000000000000" pitchFamily="2" charset="0"/>
                <a:ea typeface="Roboto" panose="02000000000000000000" pitchFamily="2" charset="0"/>
              </a:rPr>
              <a:t>Ontology modeling exercise</a:t>
            </a:r>
          </a:p>
        </p:txBody>
      </p:sp>
      <p:sp>
        <p:nvSpPr>
          <p:cNvPr id="18" name="TextBox 17">
            <a:extLst>
              <a:ext uri="{FF2B5EF4-FFF2-40B4-BE49-F238E27FC236}">
                <a16:creationId xmlns:a16="http://schemas.microsoft.com/office/drawing/2014/main" id="{5B80A02E-0FBA-894E-88E0-1DB9879B8C19}"/>
              </a:ext>
            </a:extLst>
          </p:cNvPr>
          <p:cNvSpPr txBox="1"/>
          <p:nvPr/>
        </p:nvSpPr>
        <p:spPr>
          <a:xfrm>
            <a:off x="4610100" y="1304925"/>
            <a:ext cx="7077075" cy="3477875"/>
          </a:xfrm>
          <a:prstGeom prst="rect">
            <a:avLst/>
          </a:prstGeom>
          <a:noFill/>
        </p:spPr>
        <p:txBody>
          <a:bodyPr wrap="square" rtlCol="0">
            <a:spAutoFit/>
          </a:bodyPr>
          <a:lstStyle/>
          <a:p>
            <a:pPr algn="ctr">
              <a:spcAft>
                <a:spcPts val="600"/>
              </a:spcAft>
            </a:pPr>
            <a:r>
              <a:rPr lang="en-US" sz="2000" b="1" dirty="0">
                <a:solidFill>
                  <a:srgbClr val="59595B"/>
                </a:solidFill>
                <a:latin typeface="Roboto" panose="02000000000000000000" pitchFamily="2" charset="0"/>
                <a:ea typeface="Roboto" panose="02000000000000000000" pitchFamily="2" charset="0"/>
              </a:rPr>
              <a:t>The Challenge</a:t>
            </a:r>
          </a:p>
          <a:p>
            <a:pPr algn="ctr">
              <a:spcAft>
                <a:spcPts val="600"/>
              </a:spcAft>
            </a:pPr>
            <a:endParaRPr lang="en-US" sz="2000" b="1" dirty="0">
              <a:solidFill>
                <a:srgbClr val="59595B"/>
              </a:solidFill>
              <a:latin typeface="Roboto" panose="02000000000000000000" pitchFamily="2" charset="0"/>
              <a:ea typeface="Roboto" panose="02000000000000000000" pitchFamily="2" charset="0"/>
            </a:endParaRPr>
          </a:p>
          <a:p>
            <a:pPr>
              <a:spcAft>
                <a:spcPts val="600"/>
              </a:spcAft>
            </a:pPr>
            <a:r>
              <a:rPr lang="en-US" sz="2000" dirty="0">
                <a:solidFill>
                  <a:srgbClr val="59595B"/>
                </a:solidFill>
                <a:latin typeface="Roboto" panose="02000000000000000000" pitchFamily="2" charset="0"/>
                <a:ea typeface="Roboto" panose="02000000000000000000" pitchFamily="2" charset="0"/>
              </a:rPr>
              <a:t>You have been hired as a new group of </a:t>
            </a:r>
            <a:r>
              <a:rPr lang="en-US" sz="2000" dirty="0" err="1">
                <a:solidFill>
                  <a:srgbClr val="59595B"/>
                </a:solidFill>
                <a:latin typeface="Roboto" panose="02000000000000000000" pitchFamily="2" charset="0"/>
                <a:ea typeface="Roboto" panose="02000000000000000000" pitchFamily="2" charset="0"/>
              </a:rPr>
              <a:t>ontologists</a:t>
            </a:r>
            <a:r>
              <a:rPr lang="en-US" sz="2000" dirty="0">
                <a:solidFill>
                  <a:srgbClr val="59595B"/>
                </a:solidFill>
                <a:latin typeface="Roboto" panose="02000000000000000000" pitchFamily="2" charset="0"/>
                <a:ea typeface="Roboto" panose="02000000000000000000" pitchFamily="2" charset="0"/>
              </a:rPr>
              <a:t> at a sporting goods company. The organization does not have taxonomy or ontology and needs to model vocabularies to organize website content, products, and topics and connect them to be used for website navigation.</a:t>
            </a:r>
          </a:p>
          <a:p>
            <a:pPr>
              <a:spcAft>
                <a:spcPts val="600"/>
              </a:spcAft>
            </a:pPr>
            <a:endParaRPr lang="en-US" sz="2000" dirty="0">
              <a:solidFill>
                <a:srgbClr val="59595B"/>
              </a:solidFill>
              <a:latin typeface="Roboto" panose="02000000000000000000" pitchFamily="2" charset="0"/>
              <a:ea typeface="Roboto" panose="02000000000000000000" pitchFamily="2" charset="0"/>
            </a:endParaRPr>
          </a:p>
          <a:p>
            <a:pPr>
              <a:spcAft>
                <a:spcPts val="600"/>
              </a:spcAft>
            </a:pPr>
            <a:r>
              <a:rPr lang="en-US" sz="2000" dirty="0">
                <a:solidFill>
                  <a:srgbClr val="59595B"/>
                </a:solidFill>
                <a:latin typeface="Roboto" panose="02000000000000000000" pitchFamily="2" charset="0"/>
                <a:ea typeface="Roboto" panose="02000000000000000000" pitchFamily="2" charset="0"/>
              </a:rPr>
              <a:t>Follow the provided script to start building out your ontology model.</a:t>
            </a:r>
          </a:p>
        </p:txBody>
      </p:sp>
    </p:spTree>
    <p:extLst>
      <p:ext uri="{BB962C8B-B14F-4D97-AF65-F5344CB8AC3E}">
        <p14:creationId xmlns:p14="http://schemas.microsoft.com/office/powerpoint/2010/main" val="3789314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Exercise Results</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56</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896095"/>
            <a:ext cx="4067077" cy="596188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pic>
        <p:nvPicPr>
          <p:cNvPr id="3" name="Picture 2">
            <a:extLst>
              <a:ext uri="{FF2B5EF4-FFF2-40B4-BE49-F238E27FC236}">
                <a16:creationId xmlns:a16="http://schemas.microsoft.com/office/drawing/2014/main" id="{7F3C7B68-E834-7C45-B3D9-E8F323C55AB9}"/>
              </a:ext>
            </a:extLst>
          </p:cNvPr>
          <p:cNvPicPr>
            <a:picLocks noChangeAspect="1"/>
          </p:cNvPicPr>
          <p:nvPr/>
        </p:nvPicPr>
        <p:blipFill>
          <a:blip r:embed="rId4"/>
          <a:stretch>
            <a:fillRect/>
          </a:stretch>
        </p:blipFill>
        <p:spPr>
          <a:xfrm>
            <a:off x="3115850" y="896095"/>
            <a:ext cx="5961888" cy="5961888"/>
          </a:xfrm>
          <a:prstGeom prst="rect">
            <a:avLst/>
          </a:prstGeom>
        </p:spPr>
      </p:pic>
    </p:spTree>
    <p:extLst>
      <p:ext uri="{BB962C8B-B14F-4D97-AF65-F5344CB8AC3E}">
        <p14:creationId xmlns:p14="http://schemas.microsoft.com/office/powerpoint/2010/main" val="1088412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99DC46-0C16-EC4D-9B8A-C82D75D8E225}"/>
              </a:ext>
            </a:extLst>
          </p:cNvPr>
          <p:cNvSpPr/>
          <p:nvPr/>
        </p:nvSpPr>
        <p:spPr>
          <a:xfrm>
            <a:off x="4068124" y="0"/>
            <a:ext cx="8125464" cy="6858000"/>
          </a:xfrm>
          <a:prstGeom prst="rect">
            <a:avLst/>
          </a:prstGeom>
          <a:solidFill>
            <a:srgbClr val="329C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67" b="1">
              <a:solidFill>
                <a:schemeClr val="bg1"/>
              </a:solidFill>
              <a:latin typeface="Roboto" pitchFamily="2" charset="0"/>
              <a:ea typeface="Roboto" pitchFamily="2" charset="0"/>
            </a:endParaRPr>
          </a:p>
        </p:txBody>
      </p:sp>
      <p:sp>
        <p:nvSpPr>
          <p:cNvPr id="2" name="Rectangle 1">
            <a:extLst>
              <a:ext uri="{FF2B5EF4-FFF2-40B4-BE49-F238E27FC236}">
                <a16:creationId xmlns:a16="http://schemas.microsoft.com/office/drawing/2014/main" id="{6D8ABA23-9842-BB48-9ADE-CD54DC3B286D}"/>
              </a:ext>
            </a:extLst>
          </p:cNvPr>
          <p:cNvSpPr/>
          <p:nvPr/>
        </p:nvSpPr>
        <p:spPr>
          <a:xfrm>
            <a:off x="4430898" y="1015999"/>
            <a:ext cx="7399915" cy="4849091"/>
          </a:xfrm>
          <a:prstGeom prst="rect">
            <a:avLst/>
          </a:prstGeom>
          <a:effectLst/>
        </p:spPr>
        <p:txBody>
          <a:bodyPr wrap="square" lIns="91440" tIns="45720" rIns="91440" bIns="45720" anchor="t" anchorCtr="0">
            <a:noAutofit/>
          </a:bodyPr>
          <a:lstStyle/>
          <a:p>
            <a:pPr algn="ctr"/>
            <a:r>
              <a:rPr lang="en-US" sz="8000" dirty="0">
                <a:solidFill>
                  <a:schemeClr val="bg1"/>
                </a:solidFill>
                <a:effectLst>
                  <a:outerShdw blurRad="76200" dist="63500" dir="2700000" algn="tl" rotWithShape="0">
                    <a:srgbClr val="46494A">
                      <a:alpha val="40000"/>
                    </a:srgbClr>
                  </a:outerShdw>
                </a:effectLst>
                <a:latin typeface="Roboto Medium"/>
              </a:rPr>
              <a:t>Resources</a:t>
            </a:r>
          </a:p>
        </p:txBody>
      </p:sp>
      <p:sp>
        <p:nvSpPr>
          <p:cNvPr id="17" name="TextBox 16">
            <a:extLst>
              <a:ext uri="{FF2B5EF4-FFF2-40B4-BE49-F238E27FC236}">
                <a16:creationId xmlns:a16="http://schemas.microsoft.com/office/drawing/2014/main" id="{46BFCF9F-7E86-B948-822F-6597CA4A73F3}"/>
              </a:ext>
            </a:extLst>
          </p:cNvPr>
          <p:cNvSpPr txBox="1"/>
          <p:nvPr/>
        </p:nvSpPr>
        <p:spPr>
          <a:xfrm>
            <a:off x="-1" y="6573520"/>
            <a:ext cx="4068125" cy="289560"/>
          </a:xfrm>
          <a:prstGeom prst="rect">
            <a:avLst/>
          </a:prstGeom>
          <a:noFill/>
        </p:spPr>
        <p:txBody>
          <a:bodyPr wrap="none" rtlCol="0" anchor="ctr" anchorCtr="0">
            <a:noAutofit/>
          </a:bodyPr>
          <a:lstStyle/>
          <a:p>
            <a:pPr algn="ctr"/>
            <a:r>
              <a:rPr lang="en-US" sz="1100">
                <a:solidFill>
                  <a:srgbClr val="979798"/>
                </a:solidFill>
                <a:latin typeface="Roboto" pitchFamily="2" charset="0"/>
                <a:ea typeface="Roboto" pitchFamily="2" charset="0"/>
              </a:rPr>
              <a:t>© 1995 – 2021, Synaptica</a:t>
            </a:r>
            <a:r>
              <a:rPr lang="en-US" sz="1100" baseline="30000">
                <a:solidFill>
                  <a:srgbClr val="979798"/>
                </a:solidFill>
                <a:latin typeface="Roboto" pitchFamily="2" charset="0"/>
                <a:ea typeface="Roboto" pitchFamily="2" charset="0"/>
              </a:rPr>
              <a:t>®</a:t>
            </a:r>
          </a:p>
        </p:txBody>
      </p:sp>
      <p:pic>
        <p:nvPicPr>
          <p:cNvPr id="3" name="Graphic 2">
            <a:extLst>
              <a:ext uri="{FF2B5EF4-FFF2-40B4-BE49-F238E27FC236}">
                <a16:creationId xmlns:a16="http://schemas.microsoft.com/office/drawing/2014/main" id="{A4809A19-CF2C-49B8-8270-4760109D07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874" y="1368863"/>
            <a:ext cx="3533009" cy="4120275"/>
          </a:xfrm>
          <a:prstGeom prst="rect">
            <a:avLst/>
          </a:prstGeom>
          <a:effectLst>
            <a:outerShdw blurRad="50800" dist="38100" dir="2700000" algn="tl" rotWithShape="0">
              <a:schemeClr val="tx1">
                <a:lumMod val="50000"/>
                <a:lumOff val="50000"/>
                <a:alpha val="40000"/>
              </a:schemeClr>
            </a:outerShdw>
          </a:effectLst>
        </p:spPr>
      </p:pic>
    </p:spTree>
    <p:extLst>
      <p:ext uri="{BB962C8B-B14F-4D97-AF65-F5344CB8AC3E}">
        <p14:creationId xmlns:p14="http://schemas.microsoft.com/office/powerpoint/2010/main" val="1990146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Resources</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58</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907525"/>
            <a:ext cx="4067077"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962B63F9-16E4-AD4B-8F00-8586A1FD9EC3}"/>
              </a:ext>
            </a:extLst>
          </p:cNvPr>
          <p:cNvSpPr txBox="1"/>
          <p:nvPr/>
        </p:nvSpPr>
        <p:spPr>
          <a:xfrm>
            <a:off x="218589" y="1295256"/>
            <a:ext cx="3635018" cy="461665"/>
          </a:xfrm>
          <a:prstGeom prst="rect">
            <a:avLst/>
          </a:prstGeom>
          <a:noFill/>
        </p:spPr>
        <p:txBody>
          <a:bodyPr wrap="square" rtlCol="0">
            <a:spAutoFit/>
          </a:bodyPr>
          <a:lstStyle/>
          <a:p>
            <a:pPr fontAlgn="base"/>
            <a:r>
              <a:rPr lang="en-US" sz="2400" i="1" dirty="0">
                <a:solidFill>
                  <a:schemeClr val="bg1"/>
                </a:solidFill>
                <a:latin typeface="Roboto" panose="02000000000000000000" pitchFamily="2" charset="0"/>
                <a:ea typeface="Roboto" panose="02000000000000000000" pitchFamily="2" charset="0"/>
              </a:rPr>
              <a:t>Knowledge graphs</a:t>
            </a:r>
          </a:p>
        </p:txBody>
      </p:sp>
      <p:sp>
        <p:nvSpPr>
          <p:cNvPr id="18" name="TextBox 17">
            <a:extLst>
              <a:ext uri="{FF2B5EF4-FFF2-40B4-BE49-F238E27FC236}">
                <a16:creationId xmlns:a16="http://schemas.microsoft.com/office/drawing/2014/main" id="{5B80A02E-0FBA-894E-88E0-1DB9879B8C19}"/>
              </a:ext>
            </a:extLst>
          </p:cNvPr>
          <p:cNvSpPr txBox="1"/>
          <p:nvPr/>
        </p:nvSpPr>
        <p:spPr>
          <a:xfrm>
            <a:off x="4610100" y="1304925"/>
            <a:ext cx="7077075" cy="5109091"/>
          </a:xfrm>
          <a:prstGeom prst="rect">
            <a:avLst/>
          </a:prstGeom>
          <a:noFill/>
        </p:spPr>
        <p:txBody>
          <a:bodyPr wrap="square" rtlCol="0">
            <a:spAutoFit/>
          </a:bodyPr>
          <a:lstStyle/>
          <a:p>
            <a:pPr>
              <a:spcAft>
                <a:spcPts val="600"/>
              </a:spcAft>
            </a:pPr>
            <a:r>
              <a:rPr lang="en-GB" sz="1200" dirty="0">
                <a:solidFill>
                  <a:srgbClr val="59595B"/>
                </a:solidFill>
                <a:latin typeface="Roboto" panose="02000000000000000000" pitchFamily="2" charset="0"/>
                <a:ea typeface="Roboto" panose="02000000000000000000" pitchFamily="2" charset="0"/>
              </a:rPr>
              <a:t>George </a:t>
            </a:r>
            <a:r>
              <a:rPr lang="en-GB" sz="1200" dirty="0" err="1">
                <a:solidFill>
                  <a:srgbClr val="59595B"/>
                </a:solidFill>
                <a:latin typeface="Roboto" panose="02000000000000000000" pitchFamily="2" charset="0"/>
                <a:ea typeface="Roboto" panose="02000000000000000000" pitchFamily="2" charset="0"/>
              </a:rPr>
              <a:t>Anadiotis</a:t>
            </a:r>
            <a:r>
              <a:rPr lang="en-GB" sz="1200" dirty="0">
                <a:solidFill>
                  <a:srgbClr val="59595B"/>
                </a:solidFill>
                <a:latin typeface="Roboto" panose="02000000000000000000" pitchFamily="2" charset="0"/>
                <a:ea typeface="Roboto" panose="02000000000000000000" pitchFamily="2" charset="0"/>
              </a:rPr>
              <a:t>. Linked Data Orchestration Blog/Year of the Graph newsletter. </a:t>
            </a:r>
            <a:r>
              <a:rPr lang="en-GB" sz="1200" dirty="0">
                <a:solidFill>
                  <a:srgbClr val="59595B"/>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https://linkeddataorchestration.com/the-year-of-the-graph/</a:t>
            </a:r>
            <a:r>
              <a:rPr lang="en-US" sz="1200" dirty="0">
                <a:solidFill>
                  <a:srgbClr val="59595B"/>
                </a:solidFill>
                <a:latin typeface="Roboto" panose="02000000000000000000" pitchFamily="2" charset="0"/>
                <a:ea typeface="Roboto" panose="02000000000000000000" pitchFamily="2" charset="0"/>
              </a:rPr>
              <a:t>.</a:t>
            </a:r>
          </a:p>
          <a:p>
            <a:pPr>
              <a:spcAft>
                <a:spcPts val="600"/>
              </a:spcAft>
            </a:pPr>
            <a:endParaRPr lang="en-US"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a:solidFill>
                  <a:srgbClr val="59595B"/>
                </a:solidFill>
                <a:latin typeface="Roboto" panose="02000000000000000000" pitchFamily="2" charset="0"/>
                <a:ea typeface="Roboto" panose="02000000000000000000" pitchFamily="2" charset="0"/>
              </a:rPr>
              <a:t>J.Z. Pan et al., eds. Exploiting Linked Data and Knowledge Graphs in Large Organisations. </a:t>
            </a:r>
            <a:r>
              <a:rPr lang="en-GB" sz="1200" dirty="0">
                <a:solidFill>
                  <a:srgbClr val="59595B"/>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https://www.springer.com/gp/book/9783319456522</a:t>
            </a:r>
            <a:r>
              <a:rPr lang="en-US" sz="1200" dirty="0">
                <a:solidFill>
                  <a:srgbClr val="59595B"/>
                </a:solidFill>
                <a:latin typeface="Roboto" panose="02000000000000000000" pitchFamily="2" charset="0"/>
                <a:ea typeface="Roboto" panose="02000000000000000000" pitchFamily="2" charset="0"/>
              </a:rPr>
              <a:t>.</a:t>
            </a:r>
          </a:p>
          <a:p>
            <a:pPr>
              <a:spcAft>
                <a:spcPts val="600"/>
              </a:spcAft>
            </a:pPr>
            <a:endParaRPr lang="en-US"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a:solidFill>
                  <a:srgbClr val="59595B"/>
                </a:solidFill>
                <a:latin typeface="Roboto" panose="02000000000000000000" pitchFamily="2" charset="0"/>
                <a:ea typeface="Roboto" panose="02000000000000000000" pitchFamily="2" charset="0"/>
              </a:rPr>
              <a:t>Guilin Qi et al. Knowledge Graph. </a:t>
            </a:r>
            <a:r>
              <a:rPr lang="en-GB" sz="1200" dirty="0">
                <a:solidFill>
                  <a:srgbClr val="59595B"/>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https://books.google.com/books/about/Knowledge_Graph.html?id=6CsetAEACAAJ&amp;source=kp_book_description</a:t>
            </a:r>
            <a:r>
              <a:rPr lang="en-US" sz="1200" dirty="0">
                <a:solidFill>
                  <a:srgbClr val="59595B"/>
                </a:solidFill>
                <a:latin typeface="Roboto" panose="02000000000000000000" pitchFamily="2" charset="0"/>
                <a:ea typeface="Roboto" panose="02000000000000000000" pitchFamily="2" charset="0"/>
              </a:rPr>
              <a:t>.</a:t>
            </a:r>
          </a:p>
          <a:p>
            <a:pPr>
              <a:spcAft>
                <a:spcPts val="600"/>
              </a:spcAft>
            </a:pPr>
            <a:endParaRPr lang="en-US"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err="1">
                <a:solidFill>
                  <a:srgbClr val="59595B"/>
                </a:solidFill>
                <a:latin typeface="Roboto" panose="02000000000000000000" pitchFamily="2" charset="0"/>
                <a:ea typeface="Roboto" panose="02000000000000000000" pitchFamily="2" charset="0"/>
              </a:rPr>
              <a:t>Ehrlinger</a:t>
            </a:r>
            <a:r>
              <a:rPr lang="en-GB" sz="1200" dirty="0">
                <a:solidFill>
                  <a:srgbClr val="59595B"/>
                </a:solidFill>
                <a:latin typeface="Roboto" panose="02000000000000000000" pitchFamily="2" charset="0"/>
                <a:ea typeface="Roboto" panose="02000000000000000000" pitchFamily="2" charset="0"/>
              </a:rPr>
              <a:t>, Lisa, and Wolfram </a:t>
            </a:r>
            <a:r>
              <a:rPr lang="en-GB" sz="1200" dirty="0" err="1">
                <a:solidFill>
                  <a:srgbClr val="59595B"/>
                </a:solidFill>
                <a:latin typeface="Roboto" panose="02000000000000000000" pitchFamily="2" charset="0"/>
                <a:ea typeface="Roboto" panose="02000000000000000000" pitchFamily="2" charset="0"/>
              </a:rPr>
              <a:t>Wӧß</a:t>
            </a:r>
            <a:r>
              <a:rPr lang="en-GB" sz="1200" dirty="0">
                <a:solidFill>
                  <a:srgbClr val="59595B"/>
                </a:solidFill>
                <a:latin typeface="Roboto" panose="02000000000000000000" pitchFamily="2" charset="0"/>
                <a:ea typeface="Roboto" panose="02000000000000000000" pitchFamily="2" charset="0"/>
              </a:rPr>
              <a:t>. “Towards a Definition of Knowledge Graphs.” SEMANTICS 2016: Posters and Demos Track, Leipzig, Germany, September 13-14, 2016. Johannes Kepler University Linz, </a:t>
            </a:r>
            <a:r>
              <a:rPr lang="en-GB" sz="1200" dirty="0">
                <a:solidFill>
                  <a:srgbClr val="59595B"/>
                </a:solidFill>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http://ceur-ws.org/Vol-1695/paper4.pdf</a:t>
            </a:r>
            <a:r>
              <a:rPr lang="en-GB" sz="1200" dirty="0">
                <a:solidFill>
                  <a:srgbClr val="59595B"/>
                </a:solidFill>
                <a:latin typeface="Roboto" panose="02000000000000000000" pitchFamily="2" charset="0"/>
                <a:ea typeface="Roboto" panose="02000000000000000000" pitchFamily="2" charset="0"/>
              </a:rPr>
              <a:t>.</a:t>
            </a:r>
          </a:p>
          <a:p>
            <a:pPr>
              <a:spcAft>
                <a:spcPts val="600"/>
              </a:spcAft>
            </a:pPr>
            <a:endParaRPr lang="en-GB"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a:solidFill>
                  <a:srgbClr val="59595B"/>
                </a:solidFill>
                <a:latin typeface="Roboto" panose="02000000000000000000" pitchFamily="2" charset="0"/>
                <a:ea typeface="Roboto" panose="02000000000000000000" pitchFamily="2" charset="0"/>
              </a:rPr>
              <a:t>@</a:t>
            </a:r>
            <a:r>
              <a:rPr lang="en-GB" sz="1200" dirty="0" err="1">
                <a:solidFill>
                  <a:srgbClr val="59595B"/>
                </a:solidFill>
                <a:latin typeface="Roboto" panose="02000000000000000000" pitchFamily="2" charset="0"/>
                <a:ea typeface="Roboto" panose="02000000000000000000" pitchFamily="2" charset="0"/>
              </a:rPr>
              <a:t>Ontotext</a:t>
            </a:r>
            <a:r>
              <a:rPr lang="en-GB" sz="1200" dirty="0">
                <a:solidFill>
                  <a:srgbClr val="59595B"/>
                </a:solidFill>
                <a:latin typeface="Roboto" panose="02000000000000000000" pitchFamily="2" charset="0"/>
                <a:ea typeface="Roboto" panose="02000000000000000000" pitchFamily="2" charset="0"/>
              </a:rPr>
              <a:t>. “It is not uncommon for ppl to conflate</a:t>
            </a:r>
            <a:r>
              <a:rPr lang="en-GB" sz="1200" dirty="0">
                <a:solidFill>
                  <a:srgbClr val="59595B"/>
                </a:solidFill>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 #ontologies</a:t>
            </a:r>
            <a:r>
              <a:rPr lang="en-GB" sz="1200" dirty="0">
                <a:solidFill>
                  <a:srgbClr val="59595B"/>
                </a:solidFill>
                <a:latin typeface="Roboto" panose="02000000000000000000" pitchFamily="2" charset="0"/>
                <a:ea typeface="Roboto" panose="02000000000000000000" pitchFamily="2" charset="0"/>
              </a:rPr>
              <a:t> w/</a:t>
            </a:r>
            <a:r>
              <a:rPr lang="en-GB" sz="1200" dirty="0">
                <a:solidFill>
                  <a:srgbClr val="59595B"/>
                </a:solidFill>
                <a:latin typeface="Roboto" panose="02000000000000000000" pitchFamily="2" charset="0"/>
                <a:ea typeface="Roboto" panose="02000000000000000000" pitchFamily="2" charset="0"/>
                <a:hlinkClick r:id="rId9">
                  <a:extLst>
                    <a:ext uri="{A12FA001-AC4F-418D-AE19-62706E023703}">
                      <ahyp:hlinkClr xmlns:ahyp="http://schemas.microsoft.com/office/drawing/2018/hyperlinkcolor" val="tx"/>
                    </a:ext>
                  </a:extLst>
                </a:hlinkClick>
              </a:rPr>
              <a:t> #knowledgegraphs</a:t>
            </a:r>
            <a:r>
              <a:rPr lang="en-GB" sz="1200" dirty="0">
                <a:solidFill>
                  <a:srgbClr val="59595B"/>
                </a:solidFill>
                <a:latin typeface="Roboto" panose="02000000000000000000" pitchFamily="2" charset="0"/>
                <a:ea typeface="Roboto" panose="02000000000000000000" pitchFamily="2" charset="0"/>
              </a:rPr>
              <a:t> especially when even</a:t>
            </a:r>
            <a:r>
              <a:rPr lang="en-GB" sz="1200" dirty="0">
                <a:solidFill>
                  <a:srgbClr val="59595B"/>
                </a:solidFill>
                <a:latin typeface="Roboto" panose="02000000000000000000" pitchFamily="2" charset="0"/>
                <a:ea typeface="Roboto" panose="02000000000000000000" pitchFamily="2" charset="0"/>
                <a:hlinkClick r:id="rId10">
                  <a:extLst>
                    <a:ext uri="{A12FA001-AC4F-418D-AE19-62706E023703}">
                      <ahyp:hlinkClr xmlns:ahyp="http://schemas.microsoft.com/office/drawing/2018/hyperlinkcolor" val="tx"/>
                    </a:ext>
                  </a:extLst>
                </a:hlinkClick>
              </a:rPr>
              <a:t> @Wikipedia</a:t>
            </a:r>
            <a:r>
              <a:rPr lang="en-GB" sz="1200" dirty="0">
                <a:solidFill>
                  <a:srgbClr val="59595B"/>
                </a:solidFill>
                <a:latin typeface="Roboto" panose="02000000000000000000" pitchFamily="2" charset="0"/>
                <a:ea typeface="Roboto" panose="02000000000000000000" pitchFamily="2" charset="0"/>
              </a:rPr>
              <a:t> refers to both terms as synonymous. However, the difference is obvious – a KG is when an ontology is applied to a set of individual data points.   </a:t>
            </a:r>
            <a:r>
              <a:rPr lang="en-GB" sz="1200" dirty="0">
                <a:solidFill>
                  <a:srgbClr val="59595B"/>
                </a:solidFill>
                <a:latin typeface="Roboto" panose="02000000000000000000" pitchFamily="2" charset="0"/>
                <a:ea typeface="Roboto" panose="02000000000000000000" pitchFamily="2" charset="0"/>
                <a:hlinkClick r:id="rId11">
                  <a:extLst>
                    <a:ext uri="{A12FA001-AC4F-418D-AE19-62706E023703}">
                      <ahyp:hlinkClr xmlns:ahyp="http://schemas.microsoft.com/office/drawing/2018/hyperlinkcolor" val="tx"/>
                    </a:ext>
                  </a:extLst>
                </a:hlinkClick>
              </a:rPr>
              <a:t>https://hubs.ly/H0nbb3F0</a:t>
            </a:r>
            <a:r>
              <a:rPr lang="en-GB" sz="1200" dirty="0">
                <a:solidFill>
                  <a:srgbClr val="59595B"/>
                </a:solidFill>
                <a:latin typeface="Roboto" panose="02000000000000000000" pitchFamily="2" charset="0"/>
                <a:ea typeface="Roboto" panose="02000000000000000000" pitchFamily="2" charset="0"/>
              </a:rPr>
              <a:t>.” Twitter, 26 February 2020, 6:40 a.m., </a:t>
            </a:r>
            <a:r>
              <a:rPr lang="en-GB" sz="1200" dirty="0">
                <a:solidFill>
                  <a:srgbClr val="59595B"/>
                </a:solidFill>
                <a:latin typeface="Roboto" panose="02000000000000000000" pitchFamily="2" charset="0"/>
                <a:ea typeface="Roboto" panose="02000000000000000000" pitchFamily="2" charset="0"/>
                <a:hlinkClick r:id="rId12">
                  <a:extLst>
                    <a:ext uri="{A12FA001-AC4F-418D-AE19-62706E023703}">
                      <ahyp:hlinkClr xmlns:ahyp="http://schemas.microsoft.com/office/drawing/2018/hyperlinkcolor" val="tx"/>
                    </a:ext>
                  </a:extLst>
                </a:hlinkClick>
              </a:rPr>
              <a:t>https://twitter.com/ontotext/status/1232676771914493954</a:t>
            </a:r>
            <a:r>
              <a:rPr lang="en-GB" sz="1200" dirty="0">
                <a:solidFill>
                  <a:srgbClr val="59595B"/>
                </a:solidFill>
                <a:latin typeface="Roboto" panose="02000000000000000000" pitchFamily="2" charset="0"/>
                <a:ea typeface="Roboto" panose="02000000000000000000" pitchFamily="2" charset="0"/>
              </a:rPr>
              <a:t>.</a:t>
            </a:r>
          </a:p>
          <a:p>
            <a:pPr>
              <a:spcAft>
                <a:spcPts val="600"/>
              </a:spcAft>
            </a:pPr>
            <a:endParaRPr lang="en-GB"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a:solidFill>
                  <a:srgbClr val="59595B"/>
                </a:solidFill>
                <a:latin typeface="Roboto" panose="02000000000000000000" pitchFamily="2" charset="0"/>
                <a:ea typeface="Roboto" panose="02000000000000000000" pitchFamily="2" charset="0"/>
              </a:rPr>
              <a:t>Deus, Helena. Knowledge Graphs and Machine Learning - ISWC 2018 trip report. 18 October 2018. 30 September 2019. </a:t>
            </a:r>
            <a:r>
              <a:rPr lang="en-GB" sz="1200" dirty="0">
                <a:solidFill>
                  <a:srgbClr val="59595B"/>
                </a:solidFill>
                <a:latin typeface="Roboto" panose="02000000000000000000" pitchFamily="2" charset="0"/>
                <a:ea typeface="Roboto" panose="02000000000000000000" pitchFamily="2" charset="0"/>
                <a:hlinkClick r:id="rId13">
                  <a:extLst>
                    <a:ext uri="{A12FA001-AC4F-418D-AE19-62706E023703}">
                      <ahyp:hlinkClr xmlns:ahyp="http://schemas.microsoft.com/office/drawing/2018/hyperlinkcolor" val="tx"/>
                    </a:ext>
                  </a:extLst>
                </a:hlinkClick>
              </a:rPr>
              <a:t>https://www.linkedin.com/pulse/knowledge-graphs-machine-learning-iswc-2018-trip-report-helena-deus/</a:t>
            </a:r>
            <a:r>
              <a:rPr lang="en-GB" sz="1200" dirty="0">
                <a:solidFill>
                  <a:srgbClr val="59595B"/>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243058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Resources</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59</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907525"/>
            <a:ext cx="4067077"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962B63F9-16E4-AD4B-8F00-8586A1FD9EC3}"/>
              </a:ext>
            </a:extLst>
          </p:cNvPr>
          <p:cNvSpPr txBox="1"/>
          <p:nvPr/>
        </p:nvSpPr>
        <p:spPr>
          <a:xfrm>
            <a:off x="218589" y="1295256"/>
            <a:ext cx="3635018" cy="830997"/>
          </a:xfrm>
          <a:prstGeom prst="rect">
            <a:avLst/>
          </a:prstGeom>
          <a:noFill/>
        </p:spPr>
        <p:txBody>
          <a:bodyPr wrap="square" rtlCol="0">
            <a:spAutoFit/>
          </a:bodyPr>
          <a:lstStyle/>
          <a:p>
            <a:pPr fontAlgn="base"/>
            <a:r>
              <a:rPr lang="en-US" sz="2400" i="1" dirty="0">
                <a:solidFill>
                  <a:schemeClr val="bg1"/>
                </a:solidFill>
                <a:latin typeface="Roboto" panose="02000000000000000000" pitchFamily="2" charset="0"/>
                <a:ea typeface="Roboto" panose="02000000000000000000" pitchFamily="2" charset="0"/>
              </a:rPr>
              <a:t>Ontology, Linked Data, Semantic Web</a:t>
            </a:r>
          </a:p>
        </p:txBody>
      </p:sp>
      <p:sp>
        <p:nvSpPr>
          <p:cNvPr id="18" name="TextBox 17">
            <a:extLst>
              <a:ext uri="{FF2B5EF4-FFF2-40B4-BE49-F238E27FC236}">
                <a16:creationId xmlns:a16="http://schemas.microsoft.com/office/drawing/2014/main" id="{5B80A02E-0FBA-894E-88E0-1DB9879B8C19}"/>
              </a:ext>
            </a:extLst>
          </p:cNvPr>
          <p:cNvSpPr txBox="1"/>
          <p:nvPr/>
        </p:nvSpPr>
        <p:spPr>
          <a:xfrm>
            <a:off x="4610100" y="1304925"/>
            <a:ext cx="7077075" cy="3970318"/>
          </a:xfrm>
          <a:prstGeom prst="rect">
            <a:avLst/>
          </a:prstGeom>
          <a:noFill/>
        </p:spPr>
        <p:txBody>
          <a:bodyPr wrap="square" rtlCol="0">
            <a:spAutoFit/>
          </a:bodyPr>
          <a:lstStyle/>
          <a:p>
            <a:pPr>
              <a:spcAft>
                <a:spcPts val="600"/>
              </a:spcAft>
            </a:pPr>
            <a:r>
              <a:rPr lang="en-GB" sz="1200" dirty="0">
                <a:solidFill>
                  <a:srgbClr val="59595B"/>
                </a:solidFill>
                <a:latin typeface="Roboto" panose="02000000000000000000" pitchFamily="2" charset="0"/>
                <a:ea typeface="Roboto" panose="02000000000000000000" pitchFamily="2" charset="0"/>
              </a:rPr>
              <a:t>“Ontology (information science).” Wikipedia, Wikimedia Foundation, Inc., 3 August 2019, </a:t>
            </a:r>
            <a:r>
              <a:rPr lang="en-GB" sz="1200" dirty="0">
                <a:solidFill>
                  <a:srgbClr val="59595B"/>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https://en.wikipedia.org/wiki/Ontology_(information_science</a:t>
            </a:r>
            <a:r>
              <a:rPr lang="en-GB" sz="1200" dirty="0">
                <a:solidFill>
                  <a:srgbClr val="59595B"/>
                </a:solidFill>
                <a:latin typeface="Roboto" panose="02000000000000000000" pitchFamily="2" charset="0"/>
                <a:ea typeface="Roboto" panose="02000000000000000000" pitchFamily="2" charset="0"/>
              </a:rPr>
              <a:t>).</a:t>
            </a:r>
          </a:p>
          <a:p>
            <a:pPr>
              <a:spcAft>
                <a:spcPts val="600"/>
              </a:spcAft>
            </a:pPr>
            <a:endParaRPr lang="en-GB"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a:solidFill>
                  <a:srgbClr val="59595B"/>
                </a:solidFill>
                <a:latin typeface="Roboto" panose="02000000000000000000" pitchFamily="2" charset="0"/>
                <a:ea typeface="Roboto" panose="02000000000000000000" pitchFamily="2" charset="0"/>
              </a:rPr>
              <a:t>C. Maria </a:t>
            </a:r>
            <a:r>
              <a:rPr lang="en-GB" sz="1200" dirty="0" err="1">
                <a:solidFill>
                  <a:srgbClr val="59595B"/>
                </a:solidFill>
                <a:latin typeface="Roboto" panose="02000000000000000000" pitchFamily="2" charset="0"/>
                <a:ea typeface="Roboto" panose="02000000000000000000" pitchFamily="2" charset="0"/>
              </a:rPr>
              <a:t>Keet</a:t>
            </a:r>
            <a:r>
              <a:rPr lang="en-GB" sz="1200" dirty="0">
                <a:solidFill>
                  <a:srgbClr val="59595B"/>
                </a:solidFill>
                <a:latin typeface="Roboto" panose="02000000000000000000" pitchFamily="2" charset="0"/>
                <a:ea typeface="Roboto" panose="02000000000000000000" pitchFamily="2" charset="0"/>
              </a:rPr>
              <a:t>, An Introduction to Ontology Engineering. </a:t>
            </a:r>
            <a:r>
              <a:rPr lang="en-GB" sz="1200" dirty="0">
                <a:solidFill>
                  <a:srgbClr val="59595B"/>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https://people.cs.uct.ac.za/~mkeet/files/OEbook.pdf</a:t>
            </a:r>
            <a:r>
              <a:rPr lang="en-GB" sz="1200" dirty="0">
                <a:solidFill>
                  <a:srgbClr val="59595B"/>
                </a:solidFill>
                <a:latin typeface="Roboto" panose="02000000000000000000" pitchFamily="2" charset="0"/>
                <a:ea typeface="Roboto" panose="02000000000000000000" pitchFamily="2" charset="0"/>
              </a:rPr>
              <a:t>.</a:t>
            </a:r>
          </a:p>
          <a:p>
            <a:pPr>
              <a:spcAft>
                <a:spcPts val="600"/>
              </a:spcAft>
            </a:pPr>
            <a:endParaRPr lang="en-GB"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a:solidFill>
                  <a:srgbClr val="59595B"/>
                </a:solidFill>
                <a:latin typeface="Roboto" panose="02000000000000000000" pitchFamily="2" charset="0"/>
                <a:ea typeface="Roboto" panose="02000000000000000000" pitchFamily="2" charset="0"/>
              </a:rPr>
              <a:t>Knowledge Organization Systems: </a:t>
            </a:r>
            <a:r>
              <a:rPr lang="en-GB" sz="1200" dirty="0">
                <a:solidFill>
                  <a:srgbClr val="59595B"/>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https://link.springer.com/article/10.1007/s00799-018-0241-2</a:t>
            </a:r>
            <a:r>
              <a:rPr lang="en-GB" sz="1200" dirty="0">
                <a:solidFill>
                  <a:srgbClr val="59595B"/>
                </a:solidFill>
                <a:latin typeface="Roboto" panose="02000000000000000000" pitchFamily="2" charset="0"/>
                <a:ea typeface="Roboto" panose="02000000000000000000" pitchFamily="2" charset="0"/>
              </a:rPr>
              <a:t>.</a:t>
            </a:r>
            <a:endParaRPr lang="en-GB" sz="1200" dirty="0">
              <a:solidFill>
                <a:srgbClr val="59595B"/>
              </a:solidFill>
              <a:latin typeface="Roboto" panose="02000000000000000000" pitchFamily="2" charset="0"/>
              <a:ea typeface="Roboto" panose="02000000000000000000" pitchFamily="2" charset="0"/>
              <a:hlinkClick r:id="" action="ppaction://noaction">
                <a:extLst>
                  <a:ext uri="{A12FA001-AC4F-418D-AE19-62706E023703}">
                    <ahyp:hlinkClr xmlns:ahyp="http://schemas.microsoft.com/office/drawing/2018/hyperlinkcolor" val="tx"/>
                  </a:ext>
                </a:extLst>
              </a:hlinkClick>
            </a:endParaRPr>
          </a:p>
          <a:p>
            <a:pPr>
              <a:spcAft>
                <a:spcPts val="600"/>
              </a:spcAft>
            </a:pPr>
            <a:endParaRPr lang="en-GB"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a:solidFill>
                  <a:srgbClr val="59595B"/>
                </a:solidFill>
                <a:latin typeface="Roboto" panose="02000000000000000000" pitchFamily="2" charset="0"/>
                <a:ea typeface="Roboto" panose="02000000000000000000" pitchFamily="2" charset="0"/>
              </a:rPr>
              <a:t> </a:t>
            </a:r>
            <a:r>
              <a:rPr lang="en-US" sz="1200" dirty="0">
                <a:solidFill>
                  <a:srgbClr val="59595B"/>
                </a:solidFill>
                <a:latin typeface="Roboto" panose="02000000000000000000" pitchFamily="2" charset="0"/>
                <a:ea typeface="Roboto" panose="02000000000000000000" pitchFamily="2" charset="0"/>
              </a:rPr>
              <a:t>Linked Data. Linked Data. 24 September 2019. </a:t>
            </a:r>
            <a:r>
              <a:rPr lang="en-US" sz="1200" dirty="0">
                <a:solidFill>
                  <a:srgbClr val="59595B"/>
                </a:solidFill>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http://linkeddata.org/home</a:t>
            </a:r>
            <a:r>
              <a:rPr lang="en-US" sz="1200" dirty="0">
                <a:solidFill>
                  <a:srgbClr val="59595B"/>
                </a:solidFill>
                <a:latin typeface="Roboto" panose="02000000000000000000" pitchFamily="2" charset="0"/>
                <a:ea typeface="Roboto" panose="02000000000000000000" pitchFamily="2" charset="0"/>
              </a:rPr>
              <a:t>.</a:t>
            </a:r>
            <a:endParaRPr lang="en-GB" sz="1200" dirty="0">
              <a:solidFill>
                <a:srgbClr val="59595B"/>
              </a:solidFill>
              <a:latin typeface="Roboto" panose="02000000000000000000" pitchFamily="2" charset="0"/>
              <a:ea typeface="Roboto" panose="02000000000000000000" pitchFamily="2" charset="0"/>
            </a:endParaRPr>
          </a:p>
          <a:p>
            <a:pPr>
              <a:spcAft>
                <a:spcPts val="600"/>
              </a:spcAft>
            </a:pPr>
            <a:endParaRPr lang="en-GB"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a:solidFill>
                  <a:srgbClr val="59595B"/>
                </a:solidFill>
                <a:latin typeface="Roboto" panose="02000000000000000000" pitchFamily="2" charset="0"/>
                <a:ea typeface="Roboto" panose="02000000000000000000" pitchFamily="2" charset="0"/>
              </a:rPr>
              <a:t>Linked Open Data. </a:t>
            </a:r>
            <a:r>
              <a:rPr lang="en-GB" sz="1200" dirty="0">
                <a:solidFill>
                  <a:srgbClr val="59595B"/>
                </a:solidFill>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https://lod-cloud.net/</a:t>
            </a:r>
            <a:r>
              <a:rPr lang="en-GB" sz="1200" dirty="0">
                <a:solidFill>
                  <a:srgbClr val="59595B"/>
                </a:solidFill>
                <a:latin typeface="Roboto" panose="02000000000000000000" pitchFamily="2" charset="0"/>
                <a:ea typeface="Roboto" panose="02000000000000000000" pitchFamily="2" charset="0"/>
              </a:rPr>
              <a:t>.</a:t>
            </a:r>
          </a:p>
          <a:p>
            <a:pPr>
              <a:spcAft>
                <a:spcPts val="600"/>
              </a:spcAft>
            </a:pPr>
            <a:endParaRPr lang="en-GB"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a:solidFill>
                  <a:srgbClr val="59595B"/>
                </a:solidFill>
                <a:latin typeface="Roboto" panose="02000000000000000000" pitchFamily="2" charset="0"/>
                <a:ea typeface="Roboto" panose="02000000000000000000" pitchFamily="2" charset="0"/>
              </a:rPr>
              <a:t>Wood, </a:t>
            </a:r>
            <a:r>
              <a:rPr lang="en-GB" sz="1200" dirty="0" err="1">
                <a:solidFill>
                  <a:srgbClr val="59595B"/>
                </a:solidFill>
                <a:latin typeface="Roboto" panose="02000000000000000000" pitchFamily="2" charset="0"/>
                <a:ea typeface="Roboto" panose="02000000000000000000" pitchFamily="2" charset="0"/>
              </a:rPr>
              <a:t>Zaidman</a:t>
            </a:r>
            <a:r>
              <a:rPr lang="en-GB" sz="1200" dirty="0">
                <a:solidFill>
                  <a:srgbClr val="59595B"/>
                </a:solidFill>
                <a:latin typeface="Roboto" panose="02000000000000000000" pitchFamily="2" charset="0"/>
                <a:ea typeface="Roboto" panose="02000000000000000000" pitchFamily="2" charset="0"/>
              </a:rPr>
              <a:t> &amp; Ruth. Linked Data. </a:t>
            </a:r>
            <a:r>
              <a:rPr lang="en-GB" sz="1200" dirty="0">
                <a:solidFill>
                  <a:srgbClr val="59595B"/>
                </a:solidFill>
                <a:latin typeface="Roboto" panose="02000000000000000000" pitchFamily="2" charset="0"/>
                <a:ea typeface="Roboto" panose="02000000000000000000" pitchFamily="2" charset="0"/>
                <a:hlinkClick r:id="rId9">
                  <a:extLst>
                    <a:ext uri="{A12FA001-AC4F-418D-AE19-62706E023703}">
                      <ahyp:hlinkClr xmlns:ahyp="http://schemas.microsoft.com/office/drawing/2018/hyperlinkcolor" val="tx"/>
                    </a:ext>
                  </a:extLst>
                </a:hlinkClick>
              </a:rPr>
              <a:t>https://www.manning.com/books/linked-dat</a:t>
            </a:r>
            <a:r>
              <a:rPr lang="en-GB" sz="1200" dirty="0">
                <a:solidFill>
                  <a:srgbClr val="59595B"/>
                </a:solidFill>
                <a:latin typeface="Roboto" panose="02000000000000000000" pitchFamily="2" charset="0"/>
                <a:ea typeface="Roboto" panose="02000000000000000000" pitchFamily="2" charset="0"/>
              </a:rPr>
              <a:t>a.</a:t>
            </a:r>
          </a:p>
          <a:p>
            <a:pPr>
              <a:spcAft>
                <a:spcPts val="600"/>
              </a:spcAft>
            </a:pPr>
            <a:endParaRPr lang="en-GB" sz="1200" dirty="0">
              <a:solidFill>
                <a:srgbClr val="59595B"/>
              </a:solidFill>
              <a:latin typeface="Roboto" panose="02000000000000000000" pitchFamily="2" charset="0"/>
              <a:ea typeface="Roboto" panose="02000000000000000000" pitchFamily="2" charset="0"/>
            </a:endParaRPr>
          </a:p>
          <a:p>
            <a:pPr>
              <a:spcAft>
                <a:spcPts val="600"/>
              </a:spcAft>
            </a:pPr>
            <a:r>
              <a:rPr lang="en-GB" sz="1200" dirty="0" err="1">
                <a:solidFill>
                  <a:srgbClr val="59595B"/>
                </a:solidFill>
                <a:latin typeface="Roboto" panose="02000000000000000000" pitchFamily="2" charset="0"/>
                <a:ea typeface="Roboto" panose="02000000000000000000" pitchFamily="2" charset="0"/>
              </a:rPr>
              <a:t>Allemang</a:t>
            </a:r>
            <a:r>
              <a:rPr lang="en-GB" sz="1200" dirty="0">
                <a:solidFill>
                  <a:srgbClr val="59595B"/>
                </a:solidFill>
                <a:latin typeface="Roboto" panose="02000000000000000000" pitchFamily="2" charset="0"/>
                <a:ea typeface="Roboto" panose="02000000000000000000" pitchFamily="2" charset="0"/>
              </a:rPr>
              <a:t> &amp; </a:t>
            </a:r>
            <a:r>
              <a:rPr lang="en-GB" sz="1200" dirty="0" err="1">
                <a:solidFill>
                  <a:srgbClr val="59595B"/>
                </a:solidFill>
                <a:latin typeface="Roboto" panose="02000000000000000000" pitchFamily="2" charset="0"/>
                <a:ea typeface="Roboto" panose="02000000000000000000" pitchFamily="2" charset="0"/>
              </a:rPr>
              <a:t>Hendler</a:t>
            </a:r>
            <a:r>
              <a:rPr lang="en-GB" sz="1200" dirty="0">
                <a:solidFill>
                  <a:srgbClr val="59595B"/>
                </a:solidFill>
                <a:latin typeface="Roboto" panose="02000000000000000000" pitchFamily="2" charset="0"/>
                <a:ea typeface="Roboto" panose="02000000000000000000" pitchFamily="2" charset="0"/>
              </a:rPr>
              <a:t>. Semantic Web for the Working </a:t>
            </a:r>
            <a:r>
              <a:rPr lang="en-GB" sz="1200" dirty="0" err="1">
                <a:solidFill>
                  <a:srgbClr val="59595B"/>
                </a:solidFill>
                <a:latin typeface="Roboto" panose="02000000000000000000" pitchFamily="2" charset="0"/>
                <a:ea typeface="Roboto" panose="02000000000000000000" pitchFamily="2" charset="0"/>
              </a:rPr>
              <a:t>Ontologist</a:t>
            </a:r>
            <a:r>
              <a:rPr lang="en-GB" sz="1200" dirty="0">
                <a:solidFill>
                  <a:srgbClr val="59595B"/>
                </a:solidFill>
                <a:latin typeface="Roboto" panose="02000000000000000000" pitchFamily="2" charset="0"/>
                <a:ea typeface="Roboto" panose="02000000000000000000" pitchFamily="2" charset="0"/>
              </a:rPr>
              <a:t>. </a:t>
            </a:r>
            <a:r>
              <a:rPr lang="en-GB" sz="1200" dirty="0">
                <a:solidFill>
                  <a:srgbClr val="59595B"/>
                </a:solidFill>
                <a:latin typeface="Roboto" panose="02000000000000000000" pitchFamily="2" charset="0"/>
                <a:ea typeface="Roboto" panose="02000000000000000000" pitchFamily="2" charset="0"/>
                <a:hlinkClick r:id="rId10">
                  <a:extLst>
                    <a:ext uri="{A12FA001-AC4F-418D-AE19-62706E023703}">
                      <ahyp:hlinkClr xmlns:ahyp="http://schemas.microsoft.com/office/drawing/2018/hyperlinkcolor" val="tx"/>
                    </a:ext>
                  </a:extLst>
                </a:hlinkClick>
              </a:rPr>
              <a:t>http://www.kevenlw.name/downloads/Ontologist.pdf</a:t>
            </a:r>
            <a:r>
              <a:rPr lang="en-GB" sz="1200" dirty="0">
                <a:solidFill>
                  <a:srgbClr val="59595B"/>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499129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8124" y="0"/>
            <a:ext cx="8125464"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aphicFrame>
        <p:nvGraphicFramePr>
          <p:cNvPr id="12" name="Table 11">
            <a:extLst>
              <a:ext uri="{FF2B5EF4-FFF2-40B4-BE49-F238E27FC236}">
                <a16:creationId xmlns:a16="http://schemas.microsoft.com/office/drawing/2014/main" id="{45DC9C67-58F9-CA4C-AA27-8BF9734B7DC8}"/>
              </a:ext>
            </a:extLst>
          </p:cNvPr>
          <p:cNvGraphicFramePr>
            <a:graphicFrameLocks noGrp="1"/>
          </p:cNvGraphicFramePr>
          <p:nvPr>
            <p:extLst>
              <p:ext uri="{D42A27DB-BD31-4B8C-83A1-F6EECF244321}">
                <p14:modId xmlns:p14="http://schemas.microsoft.com/office/powerpoint/2010/main" val="3211625844"/>
              </p:ext>
            </p:extLst>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a:solidFill>
                          <a:srgbClr val="979798"/>
                        </a:solidFill>
                        <a:latin typeface="Roboto"/>
                        <a:ea typeface="Roboto" pitchFamily="2" charset="0"/>
                        <a:cs typeface="Aria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p:spPr>
        <p:txBody>
          <a:bodyPr wrap="square">
            <a:spAutoFit/>
          </a:bodyPr>
          <a:lstStyle/>
          <a:p>
            <a:pPr algn="r"/>
            <a:r>
              <a:rPr lang="en-US" sz="2400">
                <a:solidFill>
                  <a:schemeClr val="bg1"/>
                </a:solidFill>
                <a:latin typeface="Roboto"/>
                <a:ea typeface="Roboto Lt" pitchFamily="2" charset="0"/>
              </a:rPr>
              <a:t>Mission</a:t>
            </a:r>
          </a:p>
        </p:txBody>
      </p:sp>
      <p:pic>
        <p:nvPicPr>
          <p:cNvPr id="3" name="Picture 2" descr="A picture containing photo, glass, water, person&#10;&#10;Description automatically generated">
            <a:extLst>
              <a:ext uri="{FF2B5EF4-FFF2-40B4-BE49-F238E27FC236}">
                <a16:creationId xmlns:a16="http://schemas.microsoft.com/office/drawing/2014/main" id="{7A74B497-C987-B745-9DD7-7CBD846EF78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24652" r="21436"/>
          <a:stretch/>
        </p:blipFill>
        <p:spPr>
          <a:xfrm>
            <a:off x="2" y="896008"/>
            <a:ext cx="4365199" cy="5961992"/>
          </a:xfrm>
          <a:prstGeom prst="rect">
            <a:avLst/>
          </a:prstGeom>
        </p:spPr>
      </p:pic>
      <p:pic>
        <p:nvPicPr>
          <p:cNvPr id="26" name="Picture 25">
            <a:extLst>
              <a:ext uri="{FF2B5EF4-FFF2-40B4-BE49-F238E27FC236}">
                <a16:creationId xmlns:a16="http://schemas.microsoft.com/office/drawing/2014/main" id="{0EA9BF7B-4560-724A-B806-550D5ED146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73996" y="1241408"/>
            <a:ext cx="5712128" cy="4080091"/>
          </a:xfrm>
          <a:prstGeom prst="rect">
            <a:avLst/>
          </a:prstGeom>
        </p:spPr>
      </p:pic>
      <p:sp>
        <p:nvSpPr>
          <p:cNvPr id="27" name="Rectangle 26">
            <a:extLst>
              <a:ext uri="{FF2B5EF4-FFF2-40B4-BE49-F238E27FC236}">
                <a16:creationId xmlns:a16="http://schemas.microsoft.com/office/drawing/2014/main" id="{CD0130CE-6793-8541-8D8F-9FA296A305DE}"/>
              </a:ext>
            </a:extLst>
          </p:cNvPr>
          <p:cNvSpPr/>
          <p:nvPr/>
        </p:nvSpPr>
        <p:spPr>
          <a:xfrm>
            <a:off x="4764212" y="5131674"/>
            <a:ext cx="6279322" cy="1200329"/>
          </a:xfrm>
          <a:prstGeom prst="rect">
            <a:avLst/>
          </a:prstGeom>
          <a:effectLst/>
        </p:spPr>
        <p:txBody>
          <a:bodyPr wrap="square">
            <a:spAutoFit/>
          </a:bodyPr>
          <a:lstStyle/>
          <a:p>
            <a:pPr algn="ctr"/>
            <a:r>
              <a:rPr lang="en-US" sz="2400">
                <a:solidFill>
                  <a:srgbClr val="329CA2"/>
                </a:solidFill>
                <a:latin typeface="Roboto" panose="02000000000000000000" pitchFamily="2" charset="0"/>
                <a:ea typeface="Roboto" panose="02000000000000000000" pitchFamily="2" charset="0"/>
                <a:cs typeface="Roboto" panose="02000000000000000000" pitchFamily="2" charset="0"/>
              </a:rPr>
              <a:t>Our mission is to help </a:t>
            </a:r>
          </a:p>
          <a:p>
            <a:pPr algn="ctr"/>
            <a:r>
              <a:rPr lang="en-US" sz="2400">
                <a:solidFill>
                  <a:srgbClr val="329CA2"/>
                </a:solidFill>
                <a:latin typeface="Roboto" panose="02000000000000000000" pitchFamily="2" charset="0"/>
                <a:ea typeface="Roboto" panose="02000000000000000000" pitchFamily="2" charset="0"/>
                <a:cs typeface="Roboto" panose="02000000000000000000" pitchFamily="2" charset="0"/>
              </a:rPr>
              <a:t>people organize, categorize and discover enterprise knowledge.</a:t>
            </a:r>
          </a:p>
        </p:txBody>
      </p:sp>
      <p:grpSp>
        <p:nvGrpSpPr>
          <p:cNvPr id="11" name="Group 10">
            <a:extLst>
              <a:ext uri="{FF2B5EF4-FFF2-40B4-BE49-F238E27FC236}">
                <a16:creationId xmlns:a16="http://schemas.microsoft.com/office/drawing/2014/main" id="{EEF8D728-54B3-CC49-94A8-265FB996A0A2}"/>
              </a:ext>
            </a:extLst>
          </p:cNvPr>
          <p:cNvGrpSpPr/>
          <p:nvPr/>
        </p:nvGrpSpPr>
        <p:grpSpPr>
          <a:xfrm>
            <a:off x="519171" y="0"/>
            <a:ext cx="2678711" cy="765803"/>
            <a:chOff x="118071" y="0"/>
            <a:chExt cx="3193734" cy="913040"/>
          </a:xfrm>
        </p:grpSpPr>
        <p:grpSp>
          <p:nvGrpSpPr>
            <p:cNvPr id="13" name="Group 12">
              <a:extLst>
                <a:ext uri="{FF2B5EF4-FFF2-40B4-BE49-F238E27FC236}">
                  <a16:creationId xmlns:a16="http://schemas.microsoft.com/office/drawing/2014/main" id="{8EE169ED-AAB7-BE48-8E62-C3C3C072A810}"/>
                </a:ext>
              </a:extLst>
            </p:cNvPr>
            <p:cNvGrpSpPr/>
            <p:nvPr/>
          </p:nvGrpSpPr>
          <p:grpSpPr>
            <a:xfrm>
              <a:off x="1084870" y="0"/>
              <a:ext cx="2226935" cy="872750"/>
              <a:chOff x="1188061" y="-53204"/>
              <a:chExt cx="2226935" cy="872750"/>
            </a:xfrm>
          </p:grpSpPr>
          <p:sp>
            <p:nvSpPr>
              <p:cNvPr id="18" name="TextBox 17">
                <a:extLst>
                  <a:ext uri="{FF2B5EF4-FFF2-40B4-BE49-F238E27FC236}">
                    <a16:creationId xmlns:a16="http://schemas.microsoft.com/office/drawing/2014/main" id="{EF966818-E585-654A-8572-F73150AC852F}"/>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19" name="TextBox 18">
                <a:extLst>
                  <a:ext uri="{FF2B5EF4-FFF2-40B4-BE49-F238E27FC236}">
                    <a16:creationId xmlns:a16="http://schemas.microsoft.com/office/drawing/2014/main" id="{2662F097-BA9A-7248-A02D-7C20D122DBDC}"/>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17" name="Picture 16">
              <a:extLst>
                <a:ext uri="{FF2B5EF4-FFF2-40B4-BE49-F238E27FC236}">
                  <a16:creationId xmlns:a16="http://schemas.microsoft.com/office/drawing/2014/main" id="{80562882-2F42-2743-85E8-0293057F0C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graphicFrame>
        <p:nvGraphicFramePr>
          <p:cNvPr id="14" name="Table 13">
            <a:extLst>
              <a:ext uri="{FF2B5EF4-FFF2-40B4-BE49-F238E27FC236}">
                <a16:creationId xmlns:a16="http://schemas.microsoft.com/office/drawing/2014/main" id="{5C993186-5EE5-314F-86B2-D93D1EA0E1F9}"/>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6</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555296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Resources</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60</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907525"/>
            <a:ext cx="4067077"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962B63F9-16E4-AD4B-8F00-8586A1FD9EC3}"/>
              </a:ext>
            </a:extLst>
          </p:cNvPr>
          <p:cNvSpPr txBox="1"/>
          <p:nvPr/>
        </p:nvSpPr>
        <p:spPr>
          <a:xfrm>
            <a:off x="218589" y="1295256"/>
            <a:ext cx="3635018" cy="461665"/>
          </a:xfrm>
          <a:prstGeom prst="rect">
            <a:avLst/>
          </a:prstGeom>
          <a:noFill/>
        </p:spPr>
        <p:txBody>
          <a:bodyPr wrap="square" rtlCol="0">
            <a:spAutoFit/>
          </a:bodyPr>
          <a:lstStyle/>
          <a:p>
            <a:pPr fontAlgn="base"/>
            <a:r>
              <a:rPr lang="en-US" sz="2400" i="1" dirty="0">
                <a:solidFill>
                  <a:schemeClr val="bg1"/>
                </a:solidFill>
                <a:latin typeface="Roboto" panose="02000000000000000000" pitchFamily="2" charset="0"/>
                <a:ea typeface="Roboto" panose="02000000000000000000" pitchFamily="2" charset="0"/>
              </a:rPr>
              <a:t>SKOS, OWL, and RDF</a:t>
            </a:r>
          </a:p>
        </p:txBody>
      </p:sp>
      <p:sp>
        <p:nvSpPr>
          <p:cNvPr id="18" name="TextBox 17">
            <a:extLst>
              <a:ext uri="{FF2B5EF4-FFF2-40B4-BE49-F238E27FC236}">
                <a16:creationId xmlns:a16="http://schemas.microsoft.com/office/drawing/2014/main" id="{5B80A02E-0FBA-894E-88E0-1DB9879B8C19}"/>
              </a:ext>
            </a:extLst>
          </p:cNvPr>
          <p:cNvSpPr txBox="1"/>
          <p:nvPr/>
        </p:nvSpPr>
        <p:spPr>
          <a:xfrm>
            <a:off x="4610100" y="1304925"/>
            <a:ext cx="7077075" cy="4647426"/>
          </a:xfrm>
          <a:prstGeom prst="rect">
            <a:avLst/>
          </a:prstGeom>
          <a:noFill/>
        </p:spPr>
        <p:txBody>
          <a:bodyPr wrap="square" rtlCol="0">
            <a:spAutoFit/>
          </a:bodyPr>
          <a:lstStyle/>
          <a:p>
            <a:pPr lvl="1">
              <a:spcAft>
                <a:spcPts val="600"/>
              </a:spcAft>
            </a:pPr>
            <a:r>
              <a:rPr lang="en-GB" sz="1200" b="1" dirty="0">
                <a:solidFill>
                  <a:srgbClr val="59595B"/>
                </a:solidFill>
                <a:latin typeface="Roboto" panose="02000000000000000000" pitchFamily="2" charset="0"/>
                <a:ea typeface="Roboto" panose="02000000000000000000" pitchFamily="2" charset="0"/>
              </a:rPr>
              <a:t>SKOS</a:t>
            </a:r>
            <a:endParaRPr lang="en-US" sz="1200" b="1" dirty="0">
              <a:solidFill>
                <a:srgbClr val="59595B"/>
              </a:solidFill>
              <a:latin typeface="Roboto" panose="02000000000000000000" pitchFamily="2" charset="0"/>
              <a:ea typeface="Roboto" panose="02000000000000000000" pitchFamily="2" charset="0"/>
            </a:endParaRPr>
          </a:p>
          <a:p>
            <a:pPr lvl="2">
              <a:spcAft>
                <a:spcPts val="600"/>
              </a:spcAft>
            </a:pPr>
            <a:r>
              <a:rPr lang="en-GB" sz="1200" dirty="0">
                <a:solidFill>
                  <a:srgbClr val="59595B"/>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https://www.w3.org/TR/skos-reference/</a:t>
            </a:r>
            <a:endParaRPr lang="en-GB" sz="1200" dirty="0">
              <a:solidFill>
                <a:srgbClr val="59595B"/>
              </a:solidFill>
              <a:latin typeface="Roboto" panose="02000000000000000000" pitchFamily="2" charset="0"/>
              <a:ea typeface="Roboto" panose="02000000000000000000" pitchFamily="2" charset="0"/>
            </a:endParaRPr>
          </a:p>
          <a:p>
            <a:pPr lvl="2">
              <a:spcAft>
                <a:spcPts val="600"/>
              </a:spcAft>
            </a:pPr>
            <a:r>
              <a:rPr lang="en-GB" sz="1200" dirty="0">
                <a:solidFill>
                  <a:srgbClr val="59595B"/>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http://www.w3.org/2004/02/skos/core#</a:t>
            </a:r>
            <a:endParaRPr lang="en-GB" sz="1200" dirty="0">
              <a:solidFill>
                <a:srgbClr val="59595B"/>
              </a:solidFill>
              <a:latin typeface="Roboto" panose="02000000000000000000" pitchFamily="2" charset="0"/>
              <a:ea typeface="Roboto" panose="02000000000000000000" pitchFamily="2" charset="0"/>
            </a:endParaRPr>
          </a:p>
          <a:p>
            <a:pPr lvl="1">
              <a:spcAft>
                <a:spcPts val="600"/>
              </a:spcAft>
            </a:pPr>
            <a:endParaRPr lang="en-GB" sz="1200" dirty="0">
              <a:solidFill>
                <a:srgbClr val="59595B"/>
              </a:solidFill>
              <a:latin typeface="Roboto" panose="02000000000000000000" pitchFamily="2" charset="0"/>
              <a:ea typeface="Roboto" panose="02000000000000000000" pitchFamily="2" charset="0"/>
            </a:endParaRPr>
          </a:p>
          <a:p>
            <a:pPr lvl="1">
              <a:spcAft>
                <a:spcPts val="600"/>
              </a:spcAft>
            </a:pPr>
            <a:r>
              <a:rPr lang="en-GB" sz="1200" b="1" dirty="0">
                <a:solidFill>
                  <a:srgbClr val="59595B"/>
                </a:solidFill>
                <a:latin typeface="Roboto" panose="02000000000000000000" pitchFamily="2" charset="0"/>
                <a:ea typeface="Roboto" panose="02000000000000000000" pitchFamily="2" charset="0"/>
              </a:rPr>
              <a:t>OWL</a:t>
            </a:r>
          </a:p>
          <a:p>
            <a:pPr lvl="2">
              <a:spcAft>
                <a:spcPts val="600"/>
              </a:spcAft>
            </a:pPr>
            <a:r>
              <a:rPr lang="en-GB" sz="1200" dirty="0">
                <a:solidFill>
                  <a:srgbClr val="59595B"/>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https://www.w3.org/TR/2012/REC-owl2-primer-20121211/</a:t>
            </a:r>
            <a:endParaRPr lang="en-GB" sz="1200" dirty="0">
              <a:solidFill>
                <a:srgbClr val="59595B"/>
              </a:solidFill>
              <a:latin typeface="Roboto" panose="02000000000000000000" pitchFamily="2" charset="0"/>
              <a:ea typeface="Roboto" panose="02000000000000000000" pitchFamily="2" charset="0"/>
            </a:endParaRPr>
          </a:p>
          <a:p>
            <a:pPr lvl="2">
              <a:spcAft>
                <a:spcPts val="600"/>
              </a:spcAft>
            </a:pPr>
            <a:r>
              <a:rPr lang="en-US" sz="1200" dirty="0">
                <a:solidFill>
                  <a:srgbClr val="59595B"/>
                </a:solidFill>
                <a:latin typeface="Roboto" panose="02000000000000000000" pitchFamily="2" charset="0"/>
                <a:ea typeface="Roboto" panose="02000000000000000000" pitchFamily="2" charset="0"/>
              </a:rPr>
              <a:t>OWL Web Ontology Language Reference. W3C. 11 May 2020. </a:t>
            </a:r>
            <a:r>
              <a:rPr lang="en-US" sz="1200" dirty="0">
                <a:solidFill>
                  <a:srgbClr val="59595B"/>
                </a:solidFill>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https://www.w3.org/TR/owl-ref/#Class</a:t>
            </a:r>
            <a:r>
              <a:rPr lang="en-GB" sz="1200" dirty="0">
                <a:solidFill>
                  <a:srgbClr val="59595B"/>
                </a:solidFill>
                <a:latin typeface="Roboto" panose="02000000000000000000" pitchFamily="2" charset="0"/>
                <a:ea typeface="Roboto" panose="02000000000000000000" pitchFamily="2" charset="0"/>
              </a:rPr>
              <a:t>.</a:t>
            </a:r>
          </a:p>
          <a:p>
            <a:pPr lvl="1">
              <a:spcAft>
                <a:spcPts val="600"/>
              </a:spcAft>
            </a:pPr>
            <a:endParaRPr lang="en-GB" sz="1200" dirty="0">
              <a:solidFill>
                <a:srgbClr val="59595B"/>
              </a:solidFill>
              <a:latin typeface="Roboto" panose="02000000000000000000" pitchFamily="2" charset="0"/>
              <a:ea typeface="Roboto" panose="02000000000000000000" pitchFamily="2" charset="0"/>
            </a:endParaRPr>
          </a:p>
          <a:p>
            <a:pPr lvl="1">
              <a:spcAft>
                <a:spcPts val="600"/>
              </a:spcAft>
            </a:pPr>
            <a:r>
              <a:rPr lang="en-GB" sz="1200" b="1" dirty="0">
                <a:solidFill>
                  <a:srgbClr val="59595B"/>
                </a:solidFill>
                <a:latin typeface="Roboto" panose="02000000000000000000" pitchFamily="2" charset="0"/>
                <a:ea typeface="Roboto" panose="02000000000000000000" pitchFamily="2" charset="0"/>
              </a:rPr>
              <a:t>RDF</a:t>
            </a:r>
          </a:p>
          <a:p>
            <a:pPr lvl="2">
              <a:spcAft>
                <a:spcPts val="600"/>
              </a:spcAft>
            </a:pPr>
            <a:r>
              <a:rPr lang="en-US" sz="1200" dirty="0">
                <a:solidFill>
                  <a:srgbClr val="59595B"/>
                </a:solidFill>
                <a:latin typeface="Roboto" panose="02000000000000000000" pitchFamily="2" charset="0"/>
                <a:ea typeface="Roboto" panose="02000000000000000000" pitchFamily="2" charset="0"/>
              </a:rPr>
              <a:t>“RDF.” W3C Semantic Web, 7 May 2020, </a:t>
            </a:r>
            <a:r>
              <a:rPr lang="en-US" sz="1200" dirty="0">
                <a:solidFill>
                  <a:srgbClr val="59595B"/>
                </a:solidFill>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https://www.w3.org/RDF/</a:t>
            </a:r>
            <a:r>
              <a:rPr lang="en-US" sz="1200" dirty="0">
                <a:solidFill>
                  <a:srgbClr val="59595B"/>
                </a:solidFill>
                <a:latin typeface="Roboto" panose="02000000000000000000" pitchFamily="2" charset="0"/>
                <a:ea typeface="Roboto" panose="02000000000000000000" pitchFamily="2" charset="0"/>
              </a:rPr>
              <a:t>.</a:t>
            </a:r>
          </a:p>
          <a:p>
            <a:pPr lvl="2">
              <a:spcAft>
                <a:spcPts val="600"/>
              </a:spcAft>
            </a:pPr>
            <a:r>
              <a:rPr lang="en-US" sz="1200" dirty="0">
                <a:solidFill>
                  <a:srgbClr val="59595B"/>
                </a:solidFill>
                <a:latin typeface="Roboto" panose="02000000000000000000" pitchFamily="2" charset="0"/>
                <a:ea typeface="Roboto" panose="02000000000000000000" pitchFamily="2" charset="0"/>
              </a:rPr>
              <a:t>“XML RDF.” W3Schools.com, 7 May 2020, </a:t>
            </a:r>
            <a:r>
              <a:rPr lang="en-US" sz="1200" dirty="0">
                <a:solidFill>
                  <a:srgbClr val="59595B"/>
                </a:solidFill>
                <a:latin typeface="Roboto" panose="02000000000000000000" pitchFamily="2" charset="0"/>
                <a:ea typeface="Roboto" panose="02000000000000000000" pitchFamily="2" charset="0"/>
                <a:hlinkClick r:id="rId9">
                  <a:extLst>
                    <a:ext uri="{A12FA001-AC4F-418D-AE19-62706E023703}">
                      <ahyp:hlinkClr xmlns:ahyp="http://schemas.microsoft.com/office/drawing/2018/hyperlinkcolor" val="tx"/>
                    </a:ext>
                  </a:extLst>
                </a:hlinkClick>
              </a:rPr>
              <a:t>https://www.w3schools.com/xml/xml_rdf.asp</a:t>
            </a:r>
            <a:r>
              <a:rPr lang="en-US" sz="1200" dirty="0">
                <a:solidFill>
                  <a:srgbClr val="59595B"/>
                </a:solidFill>
                <a:latin typeface="Roboto" panose="02000000000000000000" pitchFamily="2" charset="0"/>
                <a:ea typeface="Roboto" panose="02000000000000000000" pitchFamily="2" charset="0"/>
              </a:rPr>
              <a:t>.</a:t>
            </a:r>
          </a:p>
          <a:p>
            <a:pPr lvl="2">
              <a:spcAft>
                <a:spcPts val="600"/>
              </a:spcAft>
            </a:pPr>
            <a:r>
              <a:rPr lang="en-GB" sz="1200" dirty="0">
                <a:solidFill>
                  <a:srgbClr val="59595B"/>
                </a:solidFill>
                <a:latin typeface="Roboto" panose="02000000000000000000" pitchFamily="2" charset="0"/>
                <a:ea typeface="Roboto" panose="02000000000000000000" pitchFamily="2" charset="0"/>
              </a:rPr>
              <a:t>“Enter the Realm of Semantic Web Languages.” Medium, 11 May 2020,</a:t>
            </a:r>
            <a:r>
              <a:rPr lang="en-GB" sz="1200" dirty="0">
                <a:solidFill>
                  <a:srgbClr val="59595B"/>
                </a:solidFill>
                <a:latin typeface="Roboto" panose="02000000000000000000" pitchFamily="2" charset="0"/>
                <a:ea typeface="Roboto" panose="02000000000000000000" pitchFamily="2" charset="0"/>
                <a:hlinkClick r:id="rId10">
                  <a:extLst>
                    <a:ext uri="{A12FA001-AC4F-418D-AE19-62706E023703}">
                      <ahyp:hlinkClr xmlns:ahyp="http://schemas.microsoft.com/office/drawing/2018/hyperlinkcolor" val="tx"/>
                    </a:ext>
                  </a:extLst>
                </a:hlinkClick>
              </a:rPr>
              <a:t> </a:t>
            </a:r>
            <a:r>
              <a:rPr lang="en-GB" sz="1200" dirty="0">
                <a:solidFill>
                  <a:srgbClr val="59595B"/>
                </a:solidFill>
                <a:latin typeface="Roboto" panose="02000000000000000000" pitchFamily="2" charset="0"/>
                <a:ea typeface="Roboto" panose="02000000000000000000" pitchFamily="2" charset="0"/>
                <a:hlinkClick r:id="rId11">
                  <a:extLst>
                    <a:ext uri="{A12FA001-AC4F-418D-AE19-62706E023703}">
                      <ahyp:hlinkClr xmlns:ahyp="http://schemas.microsoft.com/office/drawing/2018/hyperlinkcolor" val="tx"/>
                    </a:ext>
                  </a:extLst>
                </a:hlinkClick>
              </a:rPr>
              <a:t>https://medium.com/swlh/enter-the-realm-of-semantic-web-languages-ee94ee68f544</a:t>
            </a:r>
            <a:r>
              <a:rPr lang="en-GB" sz="1200" dirty="0">
                <a:solidFill>
                  <a:srgbClr val="59595B"/>
                </a:solidFill>
                <a:latin typeface="Roboto" panose="02000000000000000000" pitchFamily="2" charset="0"/>
                <a:ea typeface="Roboto" panose="02000000000000000000" pitchFamily="2" charset="0"/>
              </a:rPr>
              <a:t>.</a:t>
            </a:r>
          </a:p>
          <a:p>
            <a:pPr lvl="2">
              <a:spcAft>
                <a:spcPts val="600"/>
              </a:spcAft>
            </a:pPr>
            <a:endParaRPr lang="en-GB" sz="1200" dirty="0">
              <a:solidFill>
                <a:srgbClr val="59595B"/>
              </a:solidFill>
              <a:latin typeface="Roboto" panose="02000000000000000000" pitchFamily="2" charset="0"/>
              <a:ea typeface="Roboto" panose="02000000000000000000" pitchFamily="2" charset="0"/>
            </a:endParaRPr>
          </a:p>
          <a:p>
            <a:pPr lvl="1">
              <a:spcAft>
                <a:spcPts val="600"/>
              </a:spcAft>
            </a:pPr>
            <a:r>
              <a:rPr lang="en-GB" sz="1200" b="1" dirty="0">
                <a:solidFill>
                  <a:srgbClr val="59595B"/>
                </a:solidFill>
                <a:latin typeface="Roboto" panose="02000000000000000000" pitchFamily="2" charset="0"/>
                <a:ea typeface="Roboto" panose="02000000000000000000" pitchFamily="2" charset="0"/>
              </a:rPr>
              <a:t>SPARQL</a:t>
            </a:r>
          </a:p>
          <a:p>
            <a:pPr lvl="1">
              <a:spcAft>
                <a:spcPts val="600"/>
              </a:spcAft>
            </a:pPr>
            <a:r>
              <a:rPr lang="en-GB" sz="1200" dirty="0" err="1">
                <a:solidFill>
                  <a:srgbClr val="59595B"/>
                </a:solidFill>
                <a:latin typeface="Roboto" panose="02000000000000000000" pitchFamily="2" charset="0"/>
                <a:ea typeface="Roboto" panose="02000000000000000000" pitchFamily="2" charset="0"/>
              </a:rPr>
              <a:t>DuCharme</a:t>
            </a:r>
            <a:r>
              <a:rPr lang="en-GB" sz="1200" dirty="0">
                <a:solidFill>
                  <a:srgbClr val="59595B"/>
                </a:solidFill>
                <a:latin typeface="Roboto" panose="02000000000000000000" pitchFamily="2" charset="0"/>
                <a:ea typeface="Roboto" panose="02000000000000000000" pitchFamily="2" charset="0"/>
              </a:rPr>
              <a:t>, Bob. </a:t>
            </a:r>
            <a:r>
              <a:rPr lang="en-GB" sz="1200" u="sng" dirty="0">
                <a:solidFill>
                  <a:srgbClr val="59595B"/>
                </a:solidFill>
                <a:latin typeface="Roboto" panose="02000000000000000000" pitchFamily="2" charset="0"/>
                <a:ea typeface="Roboto" panose="02000000000000000000" pitchFamily="2" charset="0"/>
              </a:rPr>
              <a:t>Learning SPARQL</a:t>
            </a:r>
            <a:r>
              <a:rPr lang="en-GB" sz="1200" dirty="0">
                <a:solidFill>
                  <a:srgbClr val="59595B"/>
                </a:solidFill>
                <a:latin typeface="Roboto" panose="02000000000000000000" pitchFamily="2" charset="0"/>
                <a:ea typeface="Roboto" panose="02000000000000000000" pitchFamily="2" charset="0"/>
              </a:rPr>
              <a:t>. O’Reilly. Also </a:t>
            </a:r>
            <a:r>
              <a:rPr lang="en-GB" sz="1200" dirty="0">
                <a:solidFill>
                  <a:srgbClr val="59595B"/>
                </a:solidFill>
                <a:latin typeface="Roboto" panose="02000000000000000000" pitchFamily="2" charset="0"/>
                <a:ea typeface="Roboto" panose="02000000000000000000" pitchFamily="2" charset="0"/>
                <a:hlinkClick r:id="rId12"/>
              </a:rPr>
              <a:t>http://www.learningsparql.com/</a:t>
            </a:r>
            <a:endParaRPr lang="en-GB" sz="1200" dirty="0">
              <a:solidFill>
                <a:srgbClr val="59595B"/>
              </a:solidFill>
              <a:latin typeface="Roboto" panose="02000000000000000000" pitchFamily="2" charset="0"/>
              <a:ea typeface="Roboto" panose="02000000000000000000" pitchFamily="2" charset="0"/>
            </a:endParaRPr>
          </a:p>
          <a:p>
            <a:pPr lvl="1">
              <a:spcAft>
                <a:spcPts val="600"/>
              </a:spcAft>
            </a:pPr>
            <a:endParaRPr lang="en-GB" sz="1200" dirty="0">
              <a:solidFill>
                <a:srgbClr val="59595B"/>
              </a:solidFill>
              <a:latin typeface="Roboto" panose="02000000000000000000" pitchFamily="2" charset="0"/>
              <a:ea typeface="Roboto" panose="02000000000000000000" pitchFamily="2" charset="0"/>
            </a:endParaRPr>
          </a:p>
          <a:p>
            <a:pPr lvl="1">
              <a:spcAft>
                <a:spcPts val="600"/>
              </a:spcAft>
            </a:pPr>
            <a:r>
              <a:rPr lang="en-GB" sz="1200" dirty="0">
                <a:solidFill>
                  <a:srgbClr val="59595B"/>
                </a:solidFill>
                <a:latin typeface="Roboto" panose="02000000000000000000" pitchFamily="2" charset="0"/>
                <a:ea typeface="Roboto" panose="02000000000000000000" pitchFamily="2" charset="0"/>
              </a:rPr>
              <a:t>Schema.org: </a:t>
            </a:r>
            <a:r>
              <a:rPr lang="en-GB" sz="1200" dirty="0">
                <a:solidFill>
                  <a:srgbClr val="59595B"/>
                </a:solidFill>
                <a:latin typeface="Roboto" panose="02000000000000000000" pitchFamily="2" charset="0"/>
                <a:ea typeface="Roboto" panose="02000000000000000000" pitchFamily="2" charset="0"/>
                <a:hlinkClick r:id="rId13">
                  <a:extLst>
                    <a:ext uri="{A12FA001-AC4F-418D-AE19-62706E023703}">
                      <ahyp:hlinkClr xmlns:ahyp="http://schemas.microsoft.com/office/drawing/2018/hyperlinkcolor" val="tx"/>
                    </a:ext>
                  </a:extLst>
                </a:hlinkClick>
              </a:rPr>
              <a:t>https://schema.org/</a:t>
            </a:r>
            <a:endParaRPr lang="en-GB" sz="1200" dirty="0">
              <a:solidFill>
                <a:srgbClr val="59595B"/>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86173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anchor="t">
            <a:spAutoFit/>
          </a:bodyPr>
          <a:lstStyle/>
          <a:p>
            <a:pPr algn="r"/>
            <a:r>
              <a:rPr lang="en-US" sz="2400" dirty="0">
                <a:solidFill>
                  <a:schemeClr val="bg1"/>
                </a:solidFill>
                <a:latin typeface="Roboto Lt"/>
              </a:rPr>
              <a:t>Resources</a:t>
            </a:r>
            <a:endParaRPr lang="en-US" dirty="0"/>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61</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907525"/>
            <a:ext cx="4067077" cy="595737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dirty="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dirty="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962B63F9-16E4-AD4B-8F00-8586A1FD9EC3}"/>
              </a:ext>
            </a:extLst>
          </p:cNvPr>
          <p:cNvSpPr txBox="1"/>
          <p:nvPr/>
        </p:nvSpPr>
        <p:spPr>
          <a:xfrm>
            <a:off x="218589" y="1295256"/>
            <a:ext cx="3635018" cy="830997"/>
          </a:xfrm>
          <a:prstGeom prst="rect">
            <a:avLst/>
          </a:prstGeom>
          <a:noFill/>
        </p:spPr>
        <p:txBody>
          <a:bodyPr wrap="square" rtlCol="0">
            <a:spAutoFit/>
          </a:bodyPr>
          <a:lstStyle/>
          <a:p>
            <a:pPr fontAlgn="base"/>
            <a:r>
              <a:rPr lang="en-US" sz="2400" i="1" dirty="0">
                <a:solidFill>
                  <a:schemeClr val="bg1"/>
                </a:solidFill>
                <a:latin typeface="Roboto" panose="02000000000000000000" pitchFamily="2" charset="0"/>
                <a:ea typeface="Roboto" panose="02000000000000000000" pitchFamily="2" charset="0"/>
              </a:rPr>
              <a:t>Graphs and graph databases</a:t>
            </a:r>
          </a:p>
        </p:txBody>
      </p:sp>
      <p:sp>
        <p:nvSpPr>
          <p:cNvPr id="18" name="TextBox 17">
            <a:extLst>
              <a:ext uri="{FF2B5EF4-FFF2-40B4-BE49-F238E27FC236}">
                <a16:creationId xmlns:a16="http://schemas.microsoft.com/office/drawing/2014/main" id="{5B80A02E-0FBA-894E-88E0-1DB9879B8C19}"/>
              </a:ext>
            </a:extLst>
          </p:cNvPr>
          <p:cNvSpPr txBox="1"/>
          <p:nvPr/>
        </p:nvSpPr>
        <p:spPr>
          <a:xfrm>
            <a:off x="4610100" y="1304925"/>
            <a:ext cx="7077075" cy="2923877"/>
          </a:xfrm>
          <a:prstGeom prst="rect">
            <a:avLst/>
          </a:prstGeom>
          <a:noFill/>
        </p:spPr>
        <p:txBody>
          <a:bodyPr wrap="square" rtlCol="0">
            <a:spAutoFit/>
          </a:bodyPr>
          <a:lstStyle/>
          <a:p>
            <a:pPr lvl="1">
              <a:spcAft>
                <a:spcPts val="600"/>
              </a:spcAft>
            </a:pPr>
            <a:r>
              <a:rPr lang="en-GB" sz="1200" dirty="0">
                <a:solidFill>
                  <a:srgbClr val="59595B"/>
                </a:solidFill>
                <a:latin typeface="Roboto" panose="02000000000000000000" pitchFamily="2" charset="0"/>
                <a:ea typeface="Roboto" panose="02000000000000000000" pitchFamily="2" charset="0"/>
              </a:rPr>
              <a:t>“Graph (abstract data type).” Wikipedia, Wikimedia Foundation, Inc., 3 August 2019, </a:t>
            </a:r>
            <a:r>
              <a:rPr lang="en-GB" sz="1200" dirty="0">
                <a:solidFill>
                  <a:srgbClr val="59595B"/>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https://en.wikipedia.org/wiki/Graph_%28abstract_data_type%29</a:t>
            </a:r>
            <a:r>
              <a:rPr lang="en-GB" sz="1200" dirty="0">
                <a:solidFill>
                  <a:srgbClr val="59595B"/>
                </a:solidFill>
                <a:latin typeface="Roboto" panose="02000000000000000000" pitchFamily="2" charset="0"/>
                <a:ea typeface="Roboto" panose="02000000000000000000" pitchFamily="2" charset="0"/>
              </a:rPr>
              <a:t>.</a:t>
            </a:r>
          </a:p>
          <a:p>
            <a:pPr lvl="1">
              <a:spcAft>
                <a:spcPts val="600"/>
              </a:spcAft>
            </a:pPr>
            <a:endParaRPr lang="en-GB" sz="1200" dirty="0">
              <a:solidFill>
                <a:srgbClr val="59595B"/>
              </a:solidFill>
              <a:latin typeface="Roboto" panose="02000000000000000000" pitchFamily="2" charset="0"/>
              <a:ea typeface="Roboto" panose="02000000000000000000" pitchFamily="2" charset="0"/>
            </a:endParaRPr>
          </a:p>
          <a:p>
            <a:pPr lvl="1">
              <a:spcAft>
                <a:spcPts val="600"/>
              </a:spcAft>
            </a:pPr>
            <a:r>
              <a:rPr lang="en-GB" sz="1200" dirty="0">
                <a:solidFill>
                  <a:srgbClr val="59595B"/>
                </a:solidFill>
                <a:latin typeface="Roboto" panose="02000000000000000000" pitchFamily="2" charset="0"/>
                <a:ea typeface="Roboto" panose="02000000000000000000" pitchFamily="2" charset="0"/>
              </a:rPr>
              <a:t>“Traversing the Land of Graph Computing and Databases.” Humans of Data, 31 July 2019,</a:t>
            </a:r>
            <a:r>
              <a:rPr lang="en-GB" sz="1200" dirty="0">
                <a:solidFill>
                  <a:srgbClr val="59595B"/>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 https://humansofdata.atlan.com/2019/07/what-is-graph-database-and-graph-tech/</a:t>
            </a:r>
            <a:r>
              <a:rPr lang="en-GB" sz="1200" dirty="0">
                <a:solidFill>
                  <a:srgbClr val="59595B"/>
                </a:solidFill>
                <a:latin typeface="Roboto" panose="02000000000000000000" pitchFamily="2" charset="0"/>
                <a:ea typeface="Roboto" panose="02000000000000000000" pitchFamily="2" charset="0"/>
              </a:rPr>
              <a:t>.</a:t>
            </a:r>
          </a:p>
          <a:p>
            <a:pPr lvl="1">
              <a:spcAft>
                <a:spcPts val="600"/>
              </a:spcAft>
            </a:pPr>
            <a:endParaRPr lang="en-GB" sz="1200" dirty="0">
              <a:solidFill>
                <a:srgbClr val="59595B"/>
              </a:solidFill>
              <a:latin typeface="Roboto" panose="02000000000000000000" pitchFamily="2" charset="0"/>
              <a:ea typeface="Roboto" panose="02000000000000000000" pitchFamily="2" charset="0"/>
            </a:endParaRPr>
          </a:p>
          <a:p>
            <a:pPr lvl="1">
              <a:spcAft>
                <a:spcPts val="600"/>
              </a:spcAft>
            </a:pPr>
            <a:r>
              <a:rPr lang="en-GB" sz="1200" dirty="0">
                <a:solidFill>
                  <a:srgbClr val="59595B"/>
                </a:solidFill>
                <a:latin typeface="Roboto" panose="02000000000000000000" pitchFamily="2" charset="0"/>
                <a:ea typeface="Roboto" panose="02000000000000000000" pitchFamily="2" charset="0"/>
              </a:rPr>
              <a:t>O’Reilly. Graph Databases. </a:t>
            </a:r>
            <a:r>
              <a:rPr lang="en-GB" sz="1200" dirty="0">
                <a:solidFill>
                  <a:srgbClr val="59595B"/>
                </a:solidFill>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https://graphdatabases.com/</a:t>
            </a:r>
            <a:r>
              <a:rPr lang="en-GB" sz="1200" dirty="0">
                <a:solidFill>
                  <a:srgbClr val="59595B"/>
                </a:solidFill>
                <a:latin typeface="Roboto" panose="02000000000000000000" pitchFamily="2" charset="0"/>
                <a:ea typeface="Roboto" panose="02000000000000000000" pitchFamily="2" charset="0"/>
              </a:rPr>
              <a:t>.</a:t>
            </a:r>
          </a:p>
          <a:p>
            <a:pPr lvl="1">
              <a:spcAft>
                <a:spcPts val="600"/>
              </a:spcAft>
            </a:pPr>
            <a:endParaRPr lang="en-GB" sz="1200" dirty="0">
              <a:solidFill>
                <a:srgbClr val="59595B"/>
              </a:solidFill>
              <a:latin typeface="Roboto" panose="02000000000000000000" pitchFamily="2" charset="0"/>
              <a:ea typeface="Roboto" panose="02000000000000000000" pitchFamily="2" charset="0"/>
            </a:endParaRPr>
          </a:p>
          <a:p>
            <a:pPr lvl="1">
              <a:spcAft>
                <a:spcPts val="600"/>
              </a:spcAft>
            </a:pPr>
            <a:r>
              <a:rPr lang="en-GB" sz="1200" dirty="0">
                <a:solidFill>
                  <a:srgbClr val="59595B"/>
                </a:solidFill>
                <a:latin typeface="Roboto" panose="02000000000000000000" pitchFamily="2" charset="0"/>
                <a:ea typeface="Roboto" panose="02000000000000000000" pitchFamily="2" charset="0"/>
              </a:rPr>
              <a:t>“Graph database.” Wikipedia, Wikimedia Foundation, Inc., 23 March 2020,</a:t>
            </a:r>
            <a:r>
              <a:rPr lang="en-GB" sz="1200" dirty="0">
                <a:solidFill>
                  <a:srgbClr val="59595B"/>
                </a:solidFill>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 </a:t>
            </a:r>
            <a:r>
              <a:rPr lang="en-GB" sz="1200" dirty="0">
                <a:solidFill>
                  <a:srgbClr val="59595B"/>
                </a:solidFill>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https://en.wikipedia.org/wiki/Graph_database</a:t>
            </a:r>
            <a:r>
              <a:rPr lang="en-GB" sz="1200" dirty="0">
                <a:solidFill>
                  <a:srgbClr val="59595B"/>
                </a:solidFill>
                <a:latin typeface="Roboto" panose="02000000000000000000" pitchFamily="2" charset="0"/>
                <a:ea typeface="Roboto" panose="02000000000000000000" pitchFamily="2" charset="0"/>
              </a:rPr>
              <a:t>.</a:t>
            </a:r>
          </a:p>
          <a:p>
            <a:pPr lvl="1">
              <a:spcAft>
                <a:spcPts val="600"/>
              </a:spcAft>
            </a:pPr>
            <a:endParaRPr lang="en-GB" sz="1200" dirty="0">
              <a:solidFill>
                <a:srgbClr val="59595B"/>
              </a:solidFill>
              <a:latin typeface="Roboto" panose="02000000000000000000" pitchFamily="2" charset="0"/>
              <a:ea typeface="Roboto" panose="02000000000000000000" pitchFamily="2" charset="0"/>
            </a:endParaRPr>
          </a:p>
          <a:p>
            <a:pPr lvl="1">
              <a:spcAft>
                <a:spcPts val="600"/>
              </a:spcAft>
            </a:pPr>
            <a:r>
              <a:rPr lang="en-GB" sz="1200" dirty="0" err="1">
                <a:solidFill>
                  <a:srgbClr val="59595B"/>
                </a:solidFill>
                <a:latin typeface="Roboto" panose="02000000000000000000" pitchFamily="2" charset="0"/>
                <a:ea typeface="Roboto" panose="02000000000000000000" pitchFamily="2" charset="0"/>
              </a:rPr>
              <a:t>Ontotext</a:t>
            </a:r>
            <a:r>
              <a:rPr lang="en-GB" sz="1200" dirty="0">
                <a:solidFill>
                  <a:srgbClr val="59595B"/>
                </a:solidFill>
                <a:latin typeface="Roboto" panose="02000000000000000000" pitchFamily="2" charset="0"/>
                <a:ea typeface="Roboto" panose="02000000000000000000" pitchFamily="2" charset="0"/>
              </a:rPr>
              <a:t>: </a:t>
            </a:r>
            <a:r>
              <a:rPr lang="en-GB" sz="1200" dirty="0">
                <a:solidFill>
                  <a:srgbClr val="59595B"/>
                </a:solidFill>
                <a:latin typeface="Roboto" panose="02000000000000000000" pitchFamily="2" charset="0"/>
                <a:ea typeface="Roboto" panose="02000000000000000000" pitchFamily="2" charset="0"/>
                <a:hlinkClick r:id="rId9">
                  <a:extLst>
                    <a:ext uri="{A12FA001-AC4F-418D-AE19-62706E023703}">
                      <ahyp:hlinkClr xmlns:ahyp="http://schemas.microsoft.com/office/drawing/2018/hyperlinkcolor" val="tx"/>
                    </a:ext>
                  </a:extLst>
                </a:hlinkClick>
              </a:rPr>
              <a:t>https://www.ontotext.com/knowledgehub/fundamentals/what-is-rdf-triplestore/</a:t>
            </a:r>
            <a:r>
              <a:rPr lang="en-GB" sz="1200" dirty="0">
                <a:solidFill>
                  <a:srgbClr val="59595B"/>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659181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99DC46-0C16-EC4D-9B8A-C82D75D8E225}"/>
              </a:ext>
            </a:extLst>
          </p:cNvPr>
          <p:cNvSpPr/>
          <p:nvPr/>
        </p:nvSpPr>
        <p:spPr>
          <a:xfrm>
            <a:off x="4068124" y="0"/>
            <a:ext cx="8125464" cy="6858000"/>
          </a:xfrm>
          <a:prstGeom prst="rect">
            <a:avLst/>
          </a:prstGeom>
          <a:solidFill>
            <a:srgbClr val="329C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67" b="1">
              <a:solidFill>
                <a:schemeClr val="bg1"/>
              </a:solidFill>
              <a:latin typeface="Roboto" pitchFamily="2" charset="0"/>
              <a:ea typeface="Roboto" pitchFamily="2" charset="0"/>
            </a:endParaRPr>
          </a:p>
        </p:txBody>
      </p:sp>
      <p:sp>
        <p:nvSpPr>
          <p:cNvPr id="2" name="Rectangle 1">
            <a:extLst>
              <a:ext uri="{FF2B5EF4-FFF2-40B4-BE49-F238E27FC236}">
                <a16:creationId xmlns:a16="http://schemas.microsoft.com/office/drawing/2014/main" id="{6D8ABA23-9842-BB48-9ADE-CD54DC3B286D}"/>
              </a:ext>
            </a:extLst>
          </p:cNvPr>
          <p:cNvSpPr/>
          <p:nvPr/>
        </p:nvSpPr>
        <p:spPr>
          <a:xfrm>
            <a:off x="4430898" y="1015999"/>
            <a:ext cx="7399915" cy="4849091"/>
          </a:xfrm>
          <a:prstGeom prst="rect">
            <a:avLst/>
          </a:prstGeom>
          <a:effectLst/>
        </p:spPr>
        <p:txBody>
          <a:bodyPr wrap="square" anchor="t" anchorCtr="0">
            <a:noAutofit/>
          </a:bodyPr>
          <a:lstStyle/>
          <a:p>
            <a:pPr algn="ctr"/>
            <a:r>
              <a:rPr lang="en-US" sz="8000">
                <a:solidFill>
                  <a:schemeClr val="bg1"/>
                </a:solidFill>
                <a:effectLst>
                  <a:outerShdw blurRad="76200" dist="63500" dir="2700000" algn="tl" rotWithShape="0">
                    <a:srgbClr val="46494A">
                      <a:alpha val="40000"/>
                    </a:srgbClr>
                  </a:outerShdw>
                </a:effectLst>
                <a:latin typeface="Roboto Medium" pitchFamily="2" charset="0"/>
                <a:ea typeface="Roboto Medium" pitchFamily="2" charset="0"/>
              </a:rPr>
              <a:t>Q &amp; A</a:t>
            </a:r>
            <a:endParaRPr lang="en-US" sz="8000">
              <a:solidFill>
                <a:schemeClr val="bg1"/>
              </a:solidFill>
              <a:effectLst>
                <a:outerShdw blurRad="76200" dist="63500" dir="2700000" algn="tl" rotWithShape="0">
                  <a:srgbClr val="46494A">
                    <a:alpha val="40000"/>
                  </a:srgbClr>
                </a:outerShdw>
              </a:effectLst>
              <a:latin typeface="Roboto Medium" pitchFamily="2" charset="0"/>
            </a:endParaRPr>
          </a:p>
        </p:txBody>
      </p:sp>
      <p:sp>
        <p:nvSpPr>
          <p:cNvPr id="17" name="TextBox 16">
            <a:extLst>
              <a:ext uri="{FF2B5EF4-FFF2-40B4-BE49-F238E27FC236}">
                <a16:creationId xmlns:a16="http://schemas.microsoft.com/office/drawing/2014/main" id="{46BFCF9F-7E86-B948-822F-6597CA4A73F3}"/>
              </a:ext>
            </a:extLst>
          </p:cNvPr>
          <p:cNvSpPr txBox="1"/>
          <p:nvPr/>
        </p:nvSpPr>
        <p:spPr>
          <a:xfrm>
            <a:off x="-1" y="6573520"/>
            <a:ext cx="4068125" cy="289560"/>
          </a:xfrm>
          <a:prstGeom prst="rect">
            <a:avLst/>
          </a:prstGeom>
          <a:noFill/>
        </p:spPr>
        <p:txBody>
          <a:bodyPr wrap="none" rtlCol="0" anchor="ctr" anchorCtr="0">
            <a:noAutofit/>
          </a:bodyPr>
          <a:lstStyle/>
          <a:p>
            <a:pPr algn="ctr"/>
            <a:r>
              <a:rPr lang="en-US" sz="1100">
                <a:solidFill>
                  <a:srgbClr val="979798"/>
                </a:solidFill>
                <a:latin typeface="Roboto" pitchFamily="2" charset="0"/>
                <a:ea typeface="Roboto" pitchFamily="2" charset="0"/>
              </a:rPr>
              <a:t>© 1995 – 2021, Synaptica</a:t>
            </a:r>
            <a:r>
              <a:rPr lang="en-US" sz="1100" baseline="30000">
                <a:solidFill>
                  <a:srgbClr val="979798"/>
                </a:solidFill>
                <a:latin typeface="Roboto" pitchFamily="2" charset="0"/>
                <a:ea typeface="Roboto" pitchFamily="2" charset="0"/>
              </a:rPr>
              <a:t>®</a:t>
            </a:r>
          </a:p>
        </p:txBody>
      </p:sp>
      <p:pic>
        <p:nvPicPr>
          <p:cNvPr id="3" name="Graphic 2">
            <a:extLst>
              <a:ext uri="{FF2B5EF4-FFF2-40B4-BE49-F238E27FC236}">
                <a16:creationId xmlns:a16="http://schemas.microsoft.com/office/drawing/2014/main" id="{A4809A19-CF2C-49B8-8270-4760109D07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874" y="1368863"/>
            <a:ext cx="3533009" cy="4120275"/>
          </a:xfrm>
          <a:prstGeom prst="rect">
            <a:avLst/>
          </a:prstGeom>
          <a:effectLst>
            <a:outerShdw blurRad="50800" dist="38100" dir="2700000" algn="tl" rotWithShape="0">
              <a:schemeClr val="tx1">
                <a:lumMod val="50000"/>
                <a:lumOff val="50000"/>
                <a:alpha val="40000"/>
              </a:schemeClr>
            </a:outerShdw>
          </a:effectLst>
        </p:spPr>
      </p:pic>
      <p:pic>
        <p:nvPicPr>
          <p:cNvPr id="12" name="Graphic 11" descr="Help">
            <a:extLst>
              <a:ext uri="{FF2B5EF4-FFF2-40B4-BE49-F238E27FC236}">
                <a16:creationId xmlns:a16="http://schemas.microsoft.com/office/drawing/2014/main" id="{CD809B50-FA33-4396-B0D5-D50DCDF8C3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0425" y="2528278"/>
            <a:ext cx="2960860" cy="2960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1485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99DC46-0C16-EC4D-9B8A-C82D75D8E225}"/>
              </a:ext>
            </a:extLst>
          </p:cNvPr>
          <p:cNvSpPr/>
          <p:nvPr/>
        </p:nvSpPr>
        <p:spPr>
          <a:xfrm>
            <a:off x="4068124" y="0"/>
            <a:ext cx="8125464" cy="6858000"/>
          </a:xfrm>
          <a:prstGeom prst="rect">
            <a:avLst/>
          </a:prstGeom>
          <a:solidFill>
            <a:srgbClr val="329C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67" b="1">
              <a:solidFill>
                <a:schemeClr val="bg1"/>
              </a:solidFill>
              <a:latin typeface="Roboto" pitchFamily="2" charset="0"/>
              <a:ea typeface="Roboto" pitchFamily="2" charset="0"/>
            </a:endParaRPr>
          </a:p>
        </p:txBody>
      </p:sp>
      <p:sp>
        <p:nvSpPr>
          <p:cNvPr id="2" name="Rectangle 1">
            <a:extLst>
              <a:ext uri="{FF2B5EF4-FFF2-40B4-BE49-F238E27FC236}">
                <a16:creationId xmlns:a16="http://schemas.microsoft.com/office/drawing/2014/main" id="{6D8ABA23-9842-BB48-9ADE-CD54DC3B286D}"/>
              </a:ext>
            </a:extLst>
          </p:cNvPr>
          <p:cNvSpPr/>
          <p:nvPr/>
        </p:nvSpPr>
        <p:spPr>
          <a:xfrm>
            <a:off x="4430898" y="1101168"/>
            <a:ext cx="7399915" cy="4655663"/>
          </a:xfrm>
          <a:prstGeom prst="rect">
            <a:avLst/>
          </a:prstGeom>
          <a:effectLst/>
        </p:spPr>
        <p:txBody>
          <a:bodyPr wrap="square" anchor="ctr" anchorCtr="0">
            <a:noAutofit/>
          </a:bodyPr>
          <a:lstStyle/>
          <a:p>
            <a:pPr algn="ctr"/>
            <a:r>
              <a:rPr lang="en-US" sz="4400">
                <a:solidFill>
                  <a:schemeClr val="bg1"/>
                </a:solidFill>
                <a:effectLst>
                  <a:outerShdw blurRad="50800" dist="50800" dir="2700000" algn="tl" rotWithShape="0">
                    <a:srgbClr val="46494A">
                      <a:alpha val="40000"/>
                    </a:srgbClr>
                  </a:outerShdw>
                </a:effectLst>
                <a:latin typeface="Roboto Medium" pitchFamily="2" charset="0"/>
                <a:ea typeface="Roboto Medium" pitchFamily="2" charset="0"/>
              </a:rPr>
              <a:t>Thank you for joining us!</a:t>
            </a:r>
          </a:p>
          <a:p>
            <a:pPr algn="ctr"/>
            <a:endParaRPr lang="en-US" sz="4400">
              <a:solidFill>
                <a:schemeClr val="bg1"/>
              </a:solidFill>
              <a:effectLst>
                <a:outerShdw blurRad="50800" dist="50800" dir="2700000" algn="tl" rotWithShape="0">
                  <a:srgbClr val="46494A">
                    <a:alpha val="40000"/>
                  </a:srgbClr>
                </a:outerShdw>
              </a:effectLst>
              <a:latin typeface="Roboto Medium" pitchFamily="2" charset="0"/>
              <a:ea typeface="Roboto Medium" pitchFamily="2" charset="0"/>
            </a:endParaRPr>
          </a:p>
          <a:p>
            <a:pPr algn="ctr">
              <a:spcAft>
                <a:spcPts val="600"/>
              </a:spcAft>
            </a:pPr>
            <a:r>
              <a:rPr lang="en-US" sz="3600">
                <a:solidFill>
                  <a:schemeClr val="bg1"/>
                </a:solidFill>
                <a:effectLst>
                  <a:outerShdw blurRad="50800" dist="50800" dir="2700000" algn="tl" rotWithShape="0">
                    <a:srgbClr val="46494A">
                      <a:alpha val="40000"/>
                    </a:srgbClr>
                  </a:outerShdw>
                </a:effectLst>
                <a:latin typeface="Roboto Medium" pitchFamily="2" charset="0"/>
                <a:ea typeface="Roboto Medium" pitchFamily="2" charset="0"/>
              </a:rPr>
              <a:t>For more information, please visit</a:t>
            </a:r>
          </a:p>
          <a:p>
            <a:pPr algn="ctr">
              <a:spcAft>
                <a:spcPts val="600"/>
              </a:spcAft>
            </a:pPr>
            <a:r>
              <a:rPr lang="en-US" sz="3600">
                <a:solidFill>
                  <a:schemeClr val="bg1"/>
                </a:solidFill>
                <a:effectLst>
                  <a:outerShdw blurRad="50800" dist="50800" dir="2700000" algn="tl" rotWithShape="0">
                    <a:srgbClr val="46494A">
                      <a:alpha val="40000"/>
                    </a:srgbClr>
                  </a:outerShdw>
                </a:effectLst>
                <a:latin typeface="Roboto Medium" pitchFamily="2" charset="0"/>
                <a:ea typeface="Roboto Medium" pitchFamily="2" charset="0"/>
              </a:rPr>
              <a:t>www.synaptica.com</a:t>
            </a:r>
          </a:p>
          <a:p>
            <a:pPr algn="ctr">
              <a:spcAft>
                <a:spcPts val="600"/>
              </a:spcAft>
            </a:pPr>
            <a:endParaRPr lang="en-US" sz="3600">
              <a:solidFill>
                <a:schemeClr val="bg1"/>
              </a:solidFill>
              <a:effectLst>
                <a:outerShdw blurRad="50800" dist="50800" dir="2700000" algn="tl" rotWithShape="0">
                  <a:srgbClr val="46494A">
                    <a:alpha val="40000"/>
                  </a:srgbClr>
                </a:outerShdw>
              </a:effectLst>
              <a:latin typeface="Roboto Medium" pitchFamily="2" charset="0"/>
            </a:endParaRPr>
          </a:p>
          <a:p>
            <a:pPr algn="ctr">
              <a:spcAft>
                <a:spcPts val="600"/>
              </a:spcAft>
            </a:pPr>
            <a:r>
              <a:rPr lang="en-US" sz="3600">
                <a:solidFill>
                  <a:schemeClr val="bg1"/>
                </a:solidFill>
                <a:effectLst>
                  <a:outerShdw blurRad="50800" dist="50800" dir="2700000" algn="tl" rotWithShape="0">
                    <a:srgbClr val="46494A">
                      <a:alpha val="40000"/>
                    </a:srgbClr>
                  </a:outerShdw>
                </a:effectLst>
                <a:latin typeface="Roboto Medium" pitchFamily="2" charset="0"/>
              </a:rPr>
              <a:t>or contact us at</a:t>
            </a:r>
          </a:p>
          <a:p>
            <a:pPr algn="ctr">
              <a:spcAft>
                <a:spcPts val="600"/>
              </a:spcAft>
            </a:pPr>
            <a:r>
              <a:rPr lang="en-US" sz="3600" err="1">
                <a:solidFill>
                  <a:schemeClr val="bg1"/>
                </a:solidFill>
                <a:effectLst>
                  <a:outerShdw blurRad="50800" dist="50800" dir="2700000" algn="tl" rotWithShape="0">
                    <a:srgbClr val="46494A">
                      <a:alpha val="40000"/>
                    </a:srgbClr>
                  </a:outerShdw>
                </a:effectLst>
                <a:latin typeface="Roboto Medium" pitchFamily="2" charset="0"/>
              </a:rPr>
              <a:t>info@synaptica.com</a:t>
            </a:r>
            <a:r>
              <a:rPr lang="en-US" sz="3600">
                <a:solidFill>
                  <a:schemeClr val="bg1"/>
                </a:solidFill>
                <a:effectLst>
                  <a:outerShdw blurRad="50800" dist="50800" dir="2700000" algn="tl" rotWithShape="0">
                    <a:srgbClr val="46494A">
                      <a:alpha val="40000"/>
                    </a:srgbClr>
                  </a:outerShdw>
                </a:effectLst>
                <a:latin typeface="Roboto Medium" pitchFamily="2" charset="0"/>
              </a:rPr>
              <a:t> </a:t>
            </a:r>
          </a:p>
        </p:txBody>
      </p:sp>
      <p:sp>
        <p:nvSpPr>
          <p:cNvPr id="17" name="TextBox 16">
            <a:extLst>
              <a:ext uri="{FF2B5EF4-FFF2-40B4-BE49-F238E27FC236}">
                <a16:creationId xmlns:a16="http://schemas.microsoft.com/office/drawing/2014/main" id="{46BFCF9F-7E86-B948-822F-6597CA4A73F3}"/>
              </a:ext>
            </a:extLst>
          </p:cNvPr>
          <p:cNvSpPr txBox="1"/>
          <p:nvPr/>
        </p:nvSpPr>
        <p:spPr>
          <a:xfrm>
            <a:off x="-1" y="6573520"/>
            <a:ext cx="4068125" cy="289560"/>
          </a:xfrm>
          <a:prstGeom prst="rect">
            <a:avLst/>
          </a:prstGeom>
          <a:noFill/>
        </p:spPr>
        <p:txBody>
          <a:bodyPr wrap="none" rtlCol="0" anchor="ctr" anchorCtr="0">
            <a:noAutofit/>
          </a:bodyPr>
          <a:lstStyle/>
          <a:p>
            <a:pPr algn="ctr"/>
            <a:r>
              <a:rPr lang="en-US" sz="1100">
                <a:solidFill>
                  <a:srgbClr val="979798"/>
                </a:solidFill>
                <a:latin typeface="Roboto" pitchFamily="2" charset="0"/>
                <a:ea typeface="Roboto" pitchFamily="2" charset="0"/>
              </a:rPr>
              <a:t>© 1995 – 2021, Synaptica</a:t>
            </a:r>
            <a:r>
              <a:rPr lang="en-US" sz="1100" baseline="30000">
                <a:solidFill>
                  <a:srgbClr val="979798"/>
                </a:solidFill>
                <a:latin typeface="Roboto" pitchFamily="2" charset="0"/>
                <a:ea typeface="Roboto" pitchFamily="2" charset="0"/>
              </a:rPr>
              <a:t>®</a:t>
            </a:r>
          </a:p>
        </p:txBody>
      </p:sp>
      <p:pic>
        <p:nvPicPr>
          <p:cNvPr id="3" name="Graphic 2">
            <a:extLst>
              <a:ext uri="{FF2B5EF4-FFF2-40B4-BE49-F238E27FC236}">
                <a16:creationId xmlns:a16="http://schemas.microsoft.com/office/drawing/2014/main" id="{A4809A19-CF2C-49B8-8270-4760109D07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874" y="1368863"/>
            <a:ext cx="3533009" cy="4120275"/>
          </a:xfrm>
          <a:prstGeom prst="rect">
            <a:avLst/>
          </a:prstGeom>
          <a:effectLst>
            <a:outerShdw blurRad="50800" dist="38100" dir="2700000" algn="tl" rotWithShape="0">
              <a:schemeClr val="tx1">
                <a:lumMod val="50000"/>
                <a:lumOff val="50000"/>
                <a:alpha val="40000"/>
              </a:schemeClr>
            </a:outerShdw>
          </a:effectLst>
        </p:spPr>
      </p:pic>
    </p:spTree>
    <p:extLst>
      <p:ext uri="{BB962C8B-B14F-4D97-AF65-F5344CB8AC3E}">
        <p14:creationId xmlns:p14="http://schemas.microsoft.com/office/powerpoint/2010/main" val="1801765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Who are you?</a:t>
            </a:r>
            <a:endParaRPr lang="en-US" sz="2400" i="1" dirty="0">
              <a:solidFill>
                <a:schemeClr val="bg1"/>
              </a:solidFill>
              <a:latin typeface="Roboto" panose="02000000000000000000" pitchFamily="2" charset="0"/>
              <a:ea typeface="Roboto" panose="02000000000000000000" pitchFamily="2" charset="0"/>
            </a:endParaRPr>
          </a:p>
        </p:txBody>
      </p:sp>
      <p:pic>
        <p:nvPicPr>
          <p:cNvPr id="10" name="Graphic 5" descr="Confused person">
            <a:extLst>
              <a:ext uri="{FF2B5EF4-FFF2-40B4-BE49-F238E27FC236}">
                <a16:creationId xmlns:a16="http://schemas.microsoft.com/office/drawing/2014/main" id="{93C386C2-736B-BC46-88DE-CAB109BCFC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9601" y="1941904"/>
            <a:ext cx="3881717" cy="3872752"/>
          </a:xfrm>
          <a:prstGeom prst="rect">
            <a:avLst/>
          </a:prstGeom>
        </p:spPr>
      </p:pic>
      <p:graphicFrame>
        <p:nvGraphicFramePr>
          <p:cNvPr id="11" name="Table 10">
            <a:extLst>
              <a:ext uri="{FF2B5EF4-FFF2-40B4-BE49-F238E27FC236}">
                <a16:creationId xmlns:a16="http://schemas.microsoft.com/office/drawing/2014/main" id="{555B4461-8148-E349-BE15-B997B5819852}"/>
              </a:ext>
            </a:extLst>
          </p:cNvPr>
          <p:cNvGraphicFramePr>
            <a:graphicFrameLocks noGrp="1"/>
          </p:cNvGraphicFramePr>
          <p:nvPr>
            <p:extLst>
              <p:ext uri="{D42A27DB-BD31-4B8C-83A1-F6EECF244321}">
                <p14:modId xmlns:p14="http://schemas.microsoft.com/office/powerpoint/2010/main" val="2279297507"/>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7</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56151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r>
              <a:rPr lang="en-US" sz="2800">
                <a:solidFill>
                  <a:schemeClr val="bg1"/>
                </a:solidFill>
              </a:rPr>
              <a:t>Basic ontology concepts</a:t>
            </a:r>
            <a:endParaRPr lang="en-US" sz="2489" b="1">
              <a:solidFill>
                <a:schemeClr val="bg1"/>
              </a:solidFill>
              <a:latin typeface="Roboto" pitchFamily="2" charset="0"/>
              <a:ea typeface="Roboto Cn" pitchFamily="2" charset="0"/>
            </a:endParaRPr>
          </a:p>
        </p:txBody>
      </p:sp>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12" name="TextBox 11">
            <a:extLst>
              <a:ext uri="{FF2B5EF4-FFF2-40B4-BE49-F238E27FC236}">
                <a16:creationId xmlns:a16="http://schemas.microsoft.com/office/drawing/2014/main" id="{23BB9A03-1DF2-6F46-B929-C1647D46DB9A}"/>
              </a:ext>
            </a:extLst>
          </p:cNvPr>
          <p:cNvSpPr txBox="1"/>
          <p:nvPr/>
        </p:nvSpPr>
        <p:spPr>
          <a:xfrm>
            <a:off x="218589" y="1295256"/>
            <a:ext cx="3635018" cy="461665"/>
          </a:xfrm>
          <a:prstGeom prst="rect">
            <a:avLst/>
          </a:prstGeom>
          <a:noFill/>
        </p:spPr>
        <p:txBody>
          <a:bodyPr wrap="square" lIns="91440" tIns="45720" rIns="91440" bIns="45720" rtlCol="0" anchor="t">
            <a:spAutoFit/>
          </a:bodyPr>
          <a:lstStyle/>
          <a:p>
            <a:pPr fontAlgn="base"/>
            <a:r>
              <a:rPr lang="en-US" sz="2400" i="1" dirty="0">
                <a:solidFill>
                  <a:schemeClr val="bg1"/>
                </a:solidFill>
                <a:latin typeface="Roboto"/>
                <a:ea typeface="Roboto" panose="02000000000000000000" pitchFamily="2" charset="0"/>
              </a:rPr>
              <a:t>Introduction &amp; Framing</a:t>
            </a:r>
            <a:endParaRPr lang="en-US" sz="2400" i="1" dirty="0">
              <a:solidFill>
                <a:schemeClr val="bg1"/>
              </a:solidFill>
              <a:latin typeface="Roboto" panose="02000000000000000000" pitchFamily="2" charset="0"/>
              <a:ea typeface="Roboto" panose="02000000000000000000" pitchFamily="2" charset="0"/>
            </a:endParaRPr>
          </a:p>
        </p:txBody>
      </p:sp>
      <p:graphicFrame>
        <p:nvGraphicFramePr>
          <p:cNvPr id="10" name="Table 9">
            <a:extLst>
              <a:ext uri="{FF2B5EF4-FFF2-40B4-BE49-F238E27FC236}">
                <a16:creationId xmlns:a16="http://schemas.microsoft.com/office/drawing/2014/main" id="{709BC36A-5A5C-C64C-A7C1-CEBB020E34D1}"/>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8</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1" name="TextBox 10">
            <a:extLst>
              <a:ext uri="{FF2B5EF4-FFF2-40B4-BE49-F238E27FC236}">
                <a16:creationId xmlns:a16="http://schemas.microsoft.com/office/drawing/2014/main" id="{04D14C2F-6DAF-465B-AB00-F4C1C3F69E18}"/>
              </a:ext>
            </a:extLst>
          </p:cNvPr>
          <p:cNvSpPr txBox="1"/>
          <p:nvPr/>
        </p:nvSpPr>
        <p:spPr>
          <a:xfrm>
            <a:off x="4188940" y="1044241"/>
            <a:ext cx="7859229" cy="3416320"/>
          </a:xfrm>
          <a:prstGeom prst="rect">
            <a:avLst/>
          </a:prstGeom>
          <a:noFill/>
        </p:spPr>
        <p:txBody>
          <a:bodyPr wrap="square" lIns="91440" tIns="45720" rIns="91440" bIns="45720" rtlCol="0" anchor="t">
            <a:spAutoFit/>
          </a:bodyPr>
          <a:lstStyle/>
          <a:p>
            <a:pPr marL="342900" indent="-342900" fontAlgn="base">
              <a:buFont typeface="Arial" panose="020B0604020202020204" pitchFamily="34" charset="0"/>
              <a:buChar char="•"/>
            </a:pPr>
            <a:endParaRPr lang="en-US" sz="3600" dirty="0"/>
          </a:p>
          <a:p>
            <a:pPr marL="342900" indent="-342900" fontAlgn="base">
              <a:buFont typeface="Arial" panose="020B0604020202020204" pitchFamily="34" charset="0"/>
              <a:buChar char="•"/>
            </a:pPr>
            <a:r>
              <a:rPr lang="en-US" sz="3600" dirty="0"/>
              <a:t>What is an ontology? </a:t>
            </a:r>
          </a:p>
          <a:p>
            <a:pPr marL="342900" indent="-342900" fontAlgn="base">
              <a:buFont typeface="Arial" panose="020B0604020202020204" pitchFamily="34" charset="0"/>
              <a:buChar char="•"/>
            </a:pPr>
            <a:r>
              <a:rPr lang="en-US" sz="3600" dirty="0"/>
              <a:t>Why do I need an ontology? </a:t>
            </a:r>
          </a:p>
          <a:p>
            <a:pPr marL="342900" indent="-342900" fontAlgn="base">
              <a:buFont typeface="Arial" panose="020B0604020202020204" pitchFamily="34" charset="0"/>
              <a:buChar char="•"/>
            </a:pPr>
            <a:r>
              <a:rPr lang="en-US" sz="3600" dirty="0"/>
              <a:t>Ontology standards: RDF, OWL, SKOS </a:t>
            </a:r>
          </a:p>
          <a:p>
            <a:pPr marL="342900" indent="-342900" fontAlgn="base">
              <a:buFont typeface="Arial" panose="020B0604020202020204" pitchFamily="34" charset="0"/>
              <a:buChar char="•"/>
            </a:pPr>
            <a:r>
              <a:rPr lang="en-US" sz="3600" dirty="0"/>
              <a:t>Classes</a:t>
            </a:r>
          </a:p>
        </p:txBody>
      </p:sp>
    </p:spTree>
    <p:extLst>
      <p:ext uri="{BB962C8B-B14F-4D97-AF65-F5344CB8AC3E}">
        <p14:creationId xmlns:p14="http://schemas.microsoft.com/office/powerpoint/2010/main" val="2652117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A15A19-F917-DB41-A61E-252A6BE54293}"/>
              </a:ext>
            </a:extLst>
          </p:cNvPr>
          <p:cNvSpPr txBox="1"/>
          <p:nvPr/>
        </p:nvSpPr>
        <p:spPr>
          <a:xfrm>
            <a:off x="4067330" y="0"/>
            <a:ext cx="8126258" cy="896095"/>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sp>
        <p:nvSpPr>
          <p:cNvPr id="24" name="Rectangle 23">
            <a:extLst>
              <a:ext uri="{FF2B5EF4-FFF2-40B4-BE49-F238E27FC236}">
                <a16:creationId xmlns:a16="http://schemas.microsoft.com/office/drawing/2014/main" id="{C2F29A31-0A69-444C-A71E-64892FE0CD48}"/>
              </a:ext>
            </a:extLst>
          </p:cNvPr>
          <p:cNvSpPr/>
          <p:nvPr/>
        </p:nvSpPr>
        <p:spPr>
          <a:xfrm>
            <a:off x="4184604" y="192913"/>
            <a:ext cx="7890913" cy="461665"/>
          </a:xfrm>
          <a:prstGeom prst="rect">
            <a:avLst/>
          </a:prstGeom>
          <a:effectLst>
            <a:outerShdw blurRad="50800" dist="38100" dir="2700000" algn="tl" rotWithShape="0">
              <a:srgbClr val="46494A">
                <a:alpha val="40000"/>
              </a:srgbClr>
            </a:outerShdw>
          </a:effectLst>
        </p:spPr>
        <p:txBody>
          <a:bodyPr wrap="square" lIns="91440" tIns="45720" rIns="91440" bIns="45720" anchor="t">
            <a:spAutoFit/>
          </a:bodyPr>
          <a:lstStyle/>
          <a:p>
            <a:pPr algn="r"/>
            <a:r>
              <a:rPr lang="en-US" sz="2400" dirty="0">
                <a:solidFill>
                  <a:schemeClr val="bg1"/>
                </a:solidFill>
                <a:latin typeface="Roboto"/>
              </a:rPr>
              <a:t>What Is an Ontology?</a:t>
            </a:r>
            <a:endParaRPr lang="en-US" sz="2400" dirty="0">
              <a:latin typeface="Roboto"/>
            </a:endParaRPr>
          </a:p>
        </p:txBody>
      </p:sp>
      <p:graphicFrame>
        <p:nvGraphicFramePr>
          <p:cNvPr id="76" name="Table 75">
            <a:extLst>
              <a:ext uri="{FF2B5EF4-FFF2-40B4-BE49-F238E27FC236}">
                <a16:creationId xmlns:a16="http://schemas.microsoft.com/office/drawing/2014/main" id="{AF8CF306-05B6-5E43-9391-B9A3020B5E68}"/>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a:solidFill>
                          <a:srgbClr val="979798"/>
                        </a:solidFill>
                        <a:latin typeface="Roboto"/>
                        <a:cs typeface="Aria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7" name="TextBox 16">
            <a:extLst>
              <a:ext uri="{FF2B5EF4-FFF2-40B4-BE49-F238E27FC236}">
                <a16:creationId xmlns:a16="http://schemas.microsoft.com/office/drawing/2014/main" id="{80043B4E-6065-4C64-8CCD-1D182676AF28}"/>
              </a:ext>
            </a:extLst>
          </p:cNvPr>
          <p:cNvSpPr txBox="1"/>
          <p:nvPr/>
        </p:nvSpPr>
        <p:spPr>
          <a:xfrm>
            <a:off x="0" y="898561"/>
            <a:ext cx="4067078" cy="5959439"/>
          </a:xfrm>
          <a:prstGeom prst="rect">
            <a:avLst/>
          </a:prstGeom>
          <a:solidFill>
            <a:srgbClr val="329CA2"/>
          </a:solidFill>
          <a:effectLst/>
        </p:spPr>
        <p:txBody>
          <a:bodyPr wrap="square" rIns="240000" rtlCol="0" anchor="ctr" anchorCtr="0">
            <a:noAutofit/>
          </a:bodyPr>
          <a:lstStyle/>
          <a:p>
            <a:pPr algn="r"/>
            <a:endParaRPr lang="en-US" sz="2489" b="1">
              <a:solidFill>
                <a:schemeClr val="bg1"/>
              </a:solidFill>
              <a:latin typeface="Roboto" pitchFamily="2" charset="0"/>
              <a:ea typeface="Roboto Cn" pitchFamily="2" charset="0"/>
            </a:endParaRPr>
          </a:p>
        </p:txBody>
      </p:sp>
      <p:grpSp>
        <p:nvGrpSpPr>
          <p:cNvPr id="19" name="Group 18">
            <a:extLst>
              <a:ext uri="{FF2B5EF4-FFF2-40B4-BE49-F238E27FC236}">
                <a16:creationId xmlns:a16="http://schemas.microsoft.com/office/drawing/2014/main" id="{EC2365A1-73F6-E943-B692-E8B2247690CA}"/>
              </a:ext>
            </a:extLst>
          </p:cNvPr>
          <p:cNvGrpSpPr/>
          <p:nvPr/>
        </p:nvGrpSpPr>
        <p:grpSpPr>
          <a:xfrm>
            <a:off x="519171" y="0"/>
            <a:ext cx="2678711" cy="765803"/>
            <a:chOff x="118071" y="0"/>
            <a:chExt cx="3193734" cy="913040"/>
          </a:xfrm>
        </p:grpSpPr>
        <p:grpSp>
          <p:nvGrpSpPr>
            <p:cNvPr id="20" name="Group 19">
              <a:extLst>
                <a:ext uri="{FF2B5EF4-FFF2-40B4-BE49-F238E27FC236}">
                  <a16:creationId xmlns:a16="http://schemas.microsoft.com/office/drawing/2014/main" id="{870356E7-9882-6146-BD79-559AE3D7C59C}"/>
                </a:ext>
              </a:extLst>
            </p:cNvPr>
            <p:cNvGrpSpPr/>
            <p:nvPr/>
          </p:nvGrpSpPr>
          <p:grpSpPr>
            <a:xfrm>
              <a:off x="1084870" y="0"/>
              <a:ext cx="2226935" cy="872750"/>
              <a:chOff x="1188061" y="-53204"/>
              <a:chExt cx="2226935" cy="872750"/>
            </a:xfrm>
          </p:grpSpPr>
          <p:sp>
            <p:nvSpPr>
              <p:cNvPr id="22" name="TextBox 21">
                <a:extLst>
                  <a:ext uri="{FF2B5EF4-FFF2-40B4-BE49-F238E27FC236}">
                    <a16:creationId xmlns:a16="http://schemas.microsoft.com/office/drawing/2014/main" id="{B3A99008-B1D4-214C-81B6-252F98980FCD}"/>
                  </a:ext>
                </a:extLst>
              </p:cNvPr>
              <p:cNvSpPr txBox="1"/>
              <p:nvPr/>
            </p:nvSpPr>
            <p:spPr>
              <a:xfrm>
                <a:off x="1188061" y="-53204"/>
                <a:ext cx="2226935" cy="660512"/>
              </a:xfrm>
              <a:prstGeom prst="rect">
                <a:avLst/>
              </a:prstGeom>
              <a:noFill/>
              <a:effectLst/>
            </p:spPr>
            <p:txBody>
              <a:bodyPr wrap="none" rtlCol="0">
                <a:spAutoFit/>
              </a:bodyPr>
              <a:lstStyle/>
              <a:p>
                <a:r>
                  <a:rPr lang="en-US" sz="3000">
                    <a:solidFill>
                      <a:srgbClr val="46494A"/>
                    </a:solidFill>
                    <a:latin typeface="Roboto Lt" pitchFamily="2" charset="0"/>
                    <a:ea typeface="Roboto Lt" pitchFamily="2" charset="0"/>
                  </a:rPr>
                  <a:t>synaptica</a:t>
                </a:r>
              </a:p>
            </p:txBody>
          </p:sp>
          <p:sp>
            <p:nvSpPr>
              <p:cNvPr id="23" name="TextBox 22">
                <a:extLst>
                  <a:ext uri="{FF2B5EF4-FFF2-40B4-BE49-F238E27FC236}">
                    <a16:creationId xmlns:a16="http://schemas.microsoft.com/office/drawing/2014/main" id="{06A62D48-700D-6C4E-98F1-73DD5B3C0FBB}"/>
                  </a:ext>
                </a:extLst>
              </p:cNvPr>
              <p:cNvSpPr txBox="1"/>
              <p:nvPr/>
            </p:nvSpPr>
            <p:spPr>
              <a:xfrm>
                <a:off x="1192838" y="489290"/>
                <a:ext cx="2217381" cy="330256"/>
              </a:xfrm>
              <a:prstGeom prst="rect">
                <a:avLst/>
              </a:prstGeom>
              <a:noFill/>
            </p:spPr>
            <p:txBody>
              <a:bodyPr wrap="none" rtlCol="0">
                <a:spAutoFit/>
              </a:bodyPr>
              <a:lstStyle/>
              <a:p>
                <a:pPr algn="ctr"/>
                <a:r>
                  <a:rPr lang="en-US" sz="1200" spc="50">
                    <a:solidFill>
                      <a:srgbClr val="329CA2"/>
                    </a:solidFill>
                    <a:latin typeface="Roboto Lt" pitchFamily="2" charset="0"/>
                    <a:ea typeface="Roboto Lt" pitchFamily="2" charset="0"/>
                  </a:rPr>
                  <a:t>25 years of innovation</a:t>
                </a:r>
              </a:p>
            </p:txBody>
          </p:sp>
        </p:grpSp>
        <p:pic>
          <p:nvPicPr>
            <p:cNvPr id="21" name="Picture 20">
              <a:extLst>
                <a:ext uri="{FF2B5EF4-FFF2-40B4-BE49-F238E27FC236}">
                  <a16:creationId xmlns:a16="http://schemas.microsoft.com/office/drawing/2014/main" id="{CE726CF2-FA83-8F48-82CE-B1EA21BF4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71" y="97396"/>
              <a:ext cx="1019555" cy="815644"/>
            </a:xfrm>
            <a:prstGeom prst="rect">
              <a:avLst/>
            </a:prstGeom>
            <a:effectLst/>
          </p:spPr>
        </p:pic>
      </p:grpSp>
      <p:sp>
        <p:nvSpPr>
          <p:cNvPr id="2" name="TextBox 1">
            <a:extLst>
              <a:ext uri="{FF2B5EF4-FFF2-40B4-BE49-F238E27FC236}">
                <a16:creationId xmlns:a16="http://schemas.microsoft.com/office/drawing/2014/main" id="{917FEA1B-52FD-8746-8B44-58AF0F2DAA4C}"/>
              </a:ext>
            </a:extLst>
          </p:cNvPr>
          <p:cNvSpPr txBox="1"/>
          <p:nvPr/>
        </p:nvSpPr>
        <p:spPr>
          <a:xfrm>
            <a:off x="4610100" y="1304925"/>
            <a:ext cx="7077075" cy="4442242"/>
          </a:xfrm>
          <a:prstGeom prst="rect">
            <a:avLst/>
          </a:prstGeom>
          <a:noFill/>
        </p:spPr>
        <p:txBody>
          <a:bodyPr wrap="square" lIns="91440" tIns="45720" rIns="91440" bIns="45720" rtlCol="0" anchor="t">
            <a:spAutoFit/>
          </a:bodyPr>
          <a:lstStyle/>
          <a:p>
            <a:pPr algn="ctr">
              <a:spcAft>
                <a:spcPts val="600"/>
              </a:spcAft>
            </a:pPr>
            <a:r>
              <a:rPr lang="en-US" sz="2000" i="1" dirty="0">
                <a:solidFill>
                  <a:srgbClr val="59595B"/>
                </a:solidFill>
                <a:latin typeface="Roboto" panose="02000000000000000000" pitchFamily="2" charset="0"/>
                <a:ea typeface="Roboto" panose="02000000000000000000" pitchFamily="2" charset="0"/>
                <a:cs typeface="Helvetica" charset="0"/>
              </a:rPr>
              <a:t>In computer science and information science, an ontology encompasses a representation, formal naming and definition of the categories, properties and relations between the concepts, data and entities that substantiate one, many or all domains of discourse.*</a:t>
            </a:r>
          </a:p>
          <a:p>
            <a:pPr>
              <a:spcAft>
                <a:spcPts val="600"/>
              </a:spcAft>
            </a:pPr>
            <a:endParaRPr lang="en-US" sz="2000" dirty="0">
              <a:solidFill>
                <a:srgbClr val="59595B"/>
              </a:solidFill>
              <a:latin typeface="Roboto" panose="02000000000000000000" pitchFamily="2" charset="0"/>
              <a:ea typeface="Roboto" panose="02000000000000000000" pitchFamily="2" charset="0"/>
            </a:endParaRPr>
          </a:p>
          <a:p>
            <a:pPr>
              <a:lnSpc>
                <a:spcPct val="110000"/>
              </a:lnSpc>
              <a:spcAft>
                <a:spcPts val="600"/>
              </a:spcAft>
            </a:pPr>
            <a:r>
              <a:rPr lang="en-US" sz="2000" dirty="0">
                <a:solidFill>
                  <a:srgbClr val="59595B"/>
                </a:solidFill>
                <a:latin typeface="Roboto"/>
                <a:ea typeface="Roboto" panose="02000000000000000000" pitchFamily="2" charset="0"/>
              </a:rPr>
              <a:t>In most use cases, an organization uses ontologies to describe what it knows and what it wants to know and to connect concepts to data/content for knowledge management and information retrieval (knowledge graphs). Other use cases include inference, machine learning, connecting disparate systems, modeling workflows and logistics…and many more.</a:t>
            </a:r>
            <a:endParaRPr lang="en-US" sz="2000" dirty="0">
              <a:solidFill>
                <a:srgbClr val="59595B"/>
              </a:solidFill>
              <a:latin typeface="Roboto" panose="02000000000000000000" pitchFamily="2" charset="0"/>
              <a:ea typeface="Roboto" panose="02000000000000000000" pitchFamily="2" charset="0"/>
            </a:endParaRPr>
          </a:p>
        </p:txBody>
      </p:sp>
      <p:graphicFrame>
        <p:nvGraphicFramePr>
          <p:cNvPr id="13" name="Table 12">
            <a:extLst>
              <a:ext uri="{FF2B5EF4-FFF2-40B4-BE49-F238E27FC236}">
                <a16:creationId xmlns:a16="http://schemas.microsoft.com/office/drawing/2014/main" id="{E2B5AEE5-4DCE-A74E-8949-7514FB22C19B}"/>
              </a:ext>
            </a:extLst>
          </p:cNvPr>
          <p:cNvGraphicFramePr>
            <a:graphicFrameLocks noGrp="1"/>
          </p:cNvGraphicFramePr>
          <p:nvPr/>
        </p:nvGraphicFramePr>
        <p:xfrm>
          <a:off x="11215868" y="6573520"/>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a:solidFill>
                          <a:srgbClr val="979798"/>
                        </a:solidFill>
                        <a:latin typeface="Roboto"/>
                        <a:cs typeface="Aria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
        <p:nvSpPr>
          <p:cNvPr id="14" name="Content Placeholder 2">
            <a:extLst>
              <a:ext uri="{FF2B5EF4-FFF2-40B4-BE49-F238E27FC236}">
                <a16:creationId xmlns:a16="http://schemas.microsoft.com/office/drawing/2014/main" id="{02E3E7AC-4A7F-4942-9834-B129F7CCB2B7}"/>
              </a:ext>
            </a:extLst>
          </p:cNvPr>
          <p:cNvSpPr txBox="1">
            <a:spLocks/>
          </p:cNvSpPr>
          <p:nvPr/>
        </p:nvSpPr>
        <p:spPr>
          <a:xfrm>
            <a:off x="4066533" y="6468661"/>
            <a:ext cx="8126258" cy="392851"/>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000" dirty="0">
                <a:solidFill>
                  <a:srgbClr val="59595B"/>
                </a:solidFill>
                <a:latin typeface="Roboto" panose="02000000000000000000" pitchFamily="2" charset="0"/>
                <a:ea typeface="Roboto" panose="02000000000000000000" pitchFamily="2" charset="0"/>
              </a:rPr>
              <a:t>*“Ontology (information science).” </a:t>
            </a:r>
            <a:r>
              <a:rPr lang="en-US" sz="1000" i="1" dirty="0">
                <a:solidFill>
                  <a:srgbClr val="59595B"/>
                </a:solidFill>
                <a:latin typeface="Roboto" panose="02000000000000000000" pitchFamily="2" charset="0"/>
                <a:ea typeface="Roboto" panose="02000000000000000000" pitchFamily="2" charset="0"/>
              </a:rPr>
              <a:t>Wikipedia,</a:t>
            </a:r>
            <a:r>
              <a:rPr lang="en-US" sz="1000" dirty="0">
                <a:solidFill>
                  <a:srgbClr val="59595B"/>
                </a:solidFill>
                <a:latin typeface="Roboto" panose="02000000000000000000" pitchFamily="2" charset="0"/>
                <a:ea typeface="Roboto" panose="02000000000000000000" pitchFamily="2" charset="0"/>
              </a:rPr>
              <a:t> Wikimedia Foundation, Inc., 3 August 2019, </a:t>
            </a:r>
            <a:r>
              <a:rPr lang="en-US" sz="1000" dirty="0">
                <a:solidFill>
                  <a:srgbClr val="59595B"/>
                </a:solidFill>
                <a:latin typeface="Roboto" panose="02000000000000000000" pitchFamily="2" charset="0"/>
                <a:ea typeface="Roboto" panose="02000000000000000000" pitchFamily="2" charset="0"/>
                <a:hlinkClick r:id="rId4"/>
              </a:rPr>
              <a:t>https://en.wikipedia.org/wiki/Ontology_(information_science)</a:t>
            </a:r>
            <a:r>
              <a:rPr lang="en-US" sz="1000" dirty="0">
                <a:solidFill>
                  <a:srgbClr val="59595B"/>
                </a:solidFill>
                <a:latin typeface="Roboto" panose="02000000000000000000" pitchFamily="2" charset="0"/>
                <a:ea typeface="Roboto" panose="02000000000000000000" pitchFamily="2" charset="0"/>
              </a:rPr>
              <a:t>.</a:t>
            </a:r>
          </a:p>
        </p:txBody>
      </p:sp>
      <p:graphicFrame>
        <p:nvGraphicFramePr>
          <p:cNvPr id="15" name="Table 14">
            <a:extLst>
              <a:ext uri="{FF2B5EF4-FFF2-40B4-BE49-F238E27FC236}">
                <a16:creationId xmlns:a16="http://schemas.microsoft.com/office/drawing/2014/main" id="{432A5AC7-16BB-7648-A82E-785ABFE9E414}"/>
              </a:ext>
            </a:extLst>
          </p:cNvPr>
          <p:cNvGraphicFramePr>
            <a:graphicFrameLocks noGrp="1"/>
          </p:cNvGraphicFramePr>
          <p:nvPr>
            <p:extLst>
              <p:ext uri="{D42A27DB-BD31-4B8C-83A1-F6EECF244321}">
                <p14:modId xmlns:p14="http://schemas.microsoft.com/office/powerpoint/2010/main" val="2797621160"/>
              </p:ext>
            </p:extLst>
          </p:nvPr>
        </p:nvGraphicFramePr>
        <p:xfrm>
          <a:off x="11209867" y="6564324"/>
          <a:ext cx="976923" cy="289560"/>
        </p:xfrm>
        <a:graphic>
          <a:graphicData uri="http://schemas.openxmlformats.org/drawingml/2006/table">
            <a:tbl>
              <a:tblPr firstRow="1" bandRow="1">
                <a:tableStyleId>{5C22544A-7EE6-4342-B048-85BDC9FD1C3A}</a:tableStyleId>
              </a:tblPr>
              <a:tblGrid>
                <a:gridCol w="976923">
                  <a:extLst>
                    <a:ext uri="{9D8B030D-6E8A-4147-A177-3AD203B41FA5}">
                      <a16:colId xmlns:a16="http://schemas.microsoft.com/office/drawing/2014/main" val="3053495948"/>
                    </a:ext>
                  </a:extLst>
                </a:gridCol>
              </a:tblGrid>
              <a:tr h="28448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3576698C-FA7F-DF40-8AC1-5C460E640245}" type="slidenum">
                        <a:rPr lang="en-US" sz="1100" b="0" i="0" smtClean="0">
                          <a:solidFill>
                            <a:srgbClr val="979798"/>
                          </a:solidFill>
                          <a:latin typeface="Roboto"/>
                          <a:ea typeface="Roboto" pitchFamily="2" charset="0"/>
                          <a:cs typeface="Arial"/>
                        </a:rPr>
                        <a:t>9</a:t>
                      </a:fld>
                      <a:endParaRPr lang="en-US" dirty="0"/>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0085998"/>
                  </a:ext>
                </a:extLst>
              </a:tr>
            </a:tbl>
          </a:graphicData>
        </a:graphic>
      </p:graphicFrame>
    </p:spTree>
    <p:extLst>
      <p:ext uri="{BB962C8B-B14F-4D97-AF65-F5344CB8AC3E}">
        <p14:creationId xmlns:p14="http://schemas.microsoft.com/office/powerpoint/2010/main" val="124990285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E41388E4C2F84B8B9824B7505B2BAA" ma:contentTypeVersion="11" ma:contentTypeDescription="Create a new document." ma:contentTypeScope="" ma:versionID="4376c2f6040a4e6e961f0fe48f683ae6">
  <xsd:schema xmlns:xsd="http://www.w3.org/2001/XMLSchema" xmlns:xs="http://www.w3.org/2001/XMLSchema" xmlns:p="http://schemas.microsoft.com/office/2006/metadata/properties" xmlns:ns2="3e690ead-0898-470e-8ea8-a3689d72feea" xmlns:ns3="7cbe7b43-1f4c-4916-a08b-da97a697056c" targetNamespace="http://schemas.microsoft.com/office/2006/metadata/properties" ma:root="true" ma:fieldsID="35c5ebf931b09b0b9befc1136536472c" ns2:_="" ns3:_="">
    <xsd:import namespace="3e690ead-0898-470e-8ea8-a3689d72feea"/>
    <xsd:import namespace="7cbe7b43-1f4c-4916-a08b-da97a69705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690ead-0898-470e-8ea8-a3689d72f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be7b43-1f4c-4916-a08b-da97a697056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cbe7b43-1f4c-4916-a08b-da97a697056c">
      <UserInfo>
        <DisplayName>Bob Kasenchak</DisplayName>
        <AccountId>18</AccountId>
        <AccountType/>
      </UserInfo>
      <UserInfo>
        <DisplayName>Jim Sweeney</DisplayName>
        <AccountId>11</AccountId>
        <AccountType/>
      </UserInfo>
      <UserInfo>
        <DisplayName>Vivs Long-Ferguson</DisplayName>
        <AccountId>19</AccountId>
        <AccountType/>
      </UserInfo>
      <UserInfo>
        <DisplayName>David Clarke</DisplayName>
        <AccountId>15</AccountId>
        <AccountType/>
      </UserInfo>
    </SharedWithUsers>
  </documentManagement>
</p:properties>
</file>

<file path=customXml/itemProps1.xml><?xml version="1.0" encoding="utf-8"?>
<ds:datastoreItem xmlns:ds="http://schemas.openxmlformats.org/officeDocument/2006/customXml" ds:itemID="{E579E227-75C8-4F68-BC42-E3BC163B871C}">
  <ds:schemaRefs>
    <ds:schemaRef ds:uri="3e690ead-0898-470e-8ea8-a3689d72feea"/>
    <ds:schemaRef ds:uri="7cbe7b43-1f4c-4916-a08b-da97a69705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1C070C-85E2-414E-912F-0BC1945B7CC3}">
  <ds:schemaRefs>
    <ds:schemaRef ds:uri="http://schemas.microsoft.com/sharepoint/v3/contenttype/forms"/>
  </ds:schemaRefs>
</ds:datastoreItem>
</file>

<file path=customXml/itemProps3.xml><?xml version="1.0" encoding="utf-8"?>
<ds:datastoreItem xmlns:ds="http://schemas.openxmlformats.org/officeDocument/2006/customXml" ds:itemID="{580D0534-A92B-45C0-B5F5-3DE81B528BF3}">
  <ds:schemaRefs>
    <ds:schemaRef ds:uri="3e690ead-0898-470e-8ea8-a3689d72feea"/>
    <ds:schemaRef ds:uri="7cbe7b43-1f4c-4916-a08b-da97a69705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2466</TotalTime>
  <Words>4547</Words>
  <Application>Microsoft Office PowerPoint</Application>
  <PresentationFormat>Custom</PresentationFormat>
  <Paragraphs>797</Paragraphs>
  <Slides>63</Slides>
  <Notes>53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63</vt:i4>
      </vt:variant>
    </vt:vector>
  </HeadingPairs>
  <TitlesOfParts>
    <vt:vector size="70" baseType="lpstr">
      <vt:lpstr>AppleSymbols</vt:lpstr>
      <vt:lpstr>Arial</vt:lpstr>
      <vt:lpstr>Roboto</vt:lpstr>
      <vt:lpstr>Roboto Lt</vt:lpstr>
      <vt:lpstr>Roboto Medium</vt:lpstr>
      <vt:lpstr>Simple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Vivs Long-Ferguson</dc:creator>
  <cp:keywords/>
  <dc:description/>
  <cp:lastModifiedBy>Bob Kasenchak</cp:lastModifiedBy>
  <cp:revision>159</cp:revision>
  <dcterms:modified xsi:type="dcterms:W3CDTF">2021-04-19T19:13:25Z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0x010100F9E41388E4C2F84B8B9824B7505B2BAA</vt:lpwstr>
  </property>
  <property fmtid="{D5CDD505-2E9C-101B-9397-08002B2CF9AE}" pid="3" name="Order">
    <vt:r8>23600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